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97" r:id="rId2"/>
    <p:sldId id="258" r:id="rId3"/>
    <p:sldId id="314" r:id="rId4"/>
    <p:sldId id="296" r:id="rId5"/>
    <p:sldId id="298" r:id="rId6"/>
    <p:sldId id="259" r:id="rId7"/>
    <p:sldId id="300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9" r:id="rId21"/>
    <p:sldId id="299" r:id="rId22"/>
    <p:sldId id="280" r:id="rId23"/>
    <p:sldId id="281" r:id="rId24"/>
    <p:sldId id="272" r:id="rId25"/>
    <p:sldId id="301" r:id="rId26"/>
    <p:sldId id="313" r:id="rId27"/>
    <p:sldId id="285" r:id="rId28"/>
    <p:sldId id="282" r:id="rId29"/>
    <p:sldId id="302" r:id="rId30"/>
    <p:sldId id="276" r:id="rId31"/>
    <p:sldId id="287" r:id="rId32"/>
    <p:sldId id="286" r:id="rId33"/>
    <p:sldId id="290" r:id="rId34"/>
    <p:sldId id="289" r:id="rId35"/>
    <p:sldId id="291" r:id="rId36"/>
    <p:sldId id="292" r:id="rId37"/>
    <p:sldId id="293" r:id="rId38"/>
    <p:sldId id="288" r:id="rId39"/>
    <p:sldId id="315" r:id="rId40"/>
    <p:sldId id="256" r:id="rId41"/>
    <p:sldId id="312" r:id="rId42"/>
    <p:sldId id="295" r:id="rId43"/>
    <p:sldId id="31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B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9" autoAdjust="0"/>
    <p:restoredTop sz="94703"/>
  </p:normalViewPr>
  <p:slideViewPr>
    <p:cSldViewPr snapToGrid="0">
      <p:cViewPr varScale="1">
        <p:scale>
          <a:sx n="79" d="100"/>
          <a:sy n="79" d="100"/>
        </p:scale>
        <p:origin x="8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Fraud (Target)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86BD2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CFA-4636-8109-D41048DEAC15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CFA-4636-8109-D41048DEAC1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Fraud</c:v>
                </c:pt>
                <c:pt idx="1">
                  <c:v>Non Fraud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7200</c:v>
                </c:pt>
                <c:pt idx="1">
                  <c:v>587443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CFA-4636-8109-D41048DEAC1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F92960-3C93-4A4B-AD66-360C5A7B4B4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B916DE-1564-4451-9A55-5147032EB8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Merchant ID: unique merchant reference.</a:t>
          </a:r>
        </a:p>
      </dgm:t>
    </dgm:pt>
    <dgm:pt modelId="{D9E6FB7D-199B-4DB5-9D80-CF2654FAF2D4}" type="parTrans" cxnId="{A916765E-41A6-41BD-8CF6-0E0CDA6E213F}">
      <dgm:prSet/>
      <dgm:spPr/>
      <dgm:t>
        <a:bodyPr/>
        <a:lstStyle/>
        <a:p>
          <a:endParaRPr lang="en-US"/>
        </a:p>
      </dgm:t>
    </dgm:pt>
    <dgm:pt modelId="{E41E48A4-1984-4D8F-A13E-8DC27AAC4EE9}" type="sibTrans" cxnId="{A916765E-41A6-41BD-8CF6-0E0CDA6E213F}">
      <dgm:prSet/>
      <dgm:spPr/>
      <dgm:t>
        <a:bodyPr/>
        <a:lstStyle/>
        <a:p>
          <a:endParaRPr lang="en-US"/>
        </a:p>
      </dgm:t>
    </dgm:pt>
    <dgm:pt modelId="{1FE54FF8-2522-43B3-A8FD-0E1C042DDB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Category: type of purchase (travel, retail, health, etc.).</a:t>
          </a:r>
        </a:p>
      </dgm:t>
    </dgm:pt>
    <dgm:pt modelId="{020B4D51-F52A-4A62-BA04-511F747BB26C}" type="parTrans" cxnId="{90CC70F3-DEAD-475C-AB4A-784B58CFD4D9}">
      <dgm:prSet/>
      <dgm:spPr/>
      <dgm:t>
        <a:bodyPr/>
        <a:lstStyle/>
        <a:p>
          <a:endParaRPr lang="en-US"/>
        </a:p>
      </dgm:t>
    </dgm:pt>
    <dgm:pt modelId="{C0A13D99-FE19-4B58-BAF0-60DF5A85DD62}" type="sibTrans" cxnId="{90CC70F3-DEAD-475C-AB4A-784B58CFD4D9}">
      <dgm:prSet/>
      <dgm:spPr/>
      <dgm:t>
        <a:bodyPr/>
        <a:lstStyle/>
        <a:p>
          <a:endParaRPr lang="en-US"/>
        </a:p>
      </dgm:t>
    </dgm:pt>
    <dgm:pt modelId="{E40C5A87-B072-434F-8EBB-975E4D7F86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Category can have one or more Merchant ID</a:t>
          </a:r>
        </a:p>
      </dgm:t>
    </dgm:pt>
    <dgm:pt modelId="{7FD8AB67-A50F-4D83-9D76-7A76579A1CE9}" type="parTrans" cxnId="{79DF1160-F132-4E5E-AB4C-72CEFF788CED}">
      <dgm:prSet/>
      <dgm:spPr/>
      <dgm:t>
        <a:bodyPr/>
        <a:lstStyle/>
        <a:p>
          <a:endParaRPr lang="en-US"/>
        </a:p>
      </dgm:t>
    </dgm:pt>
    <dgm:pt modelId="{98B70C20-6C6B-4DE6-98F1-E6C92531177E}" type="sibTrans" cxnId="{79DF1160-F132-4E5E-AB4C-72CEFF788CED}">
      <dgm:prSet/>
      <dgm:spPr/>
      <dgm:t>
        <a:bodyPr/>
        <a:lstStyle/>
        <a:p>
          <a:endParaRPr lang="en-US"/>
        </a:p>
      </dgm:t>
    </dgm:pt>
    <dgm:pt modelId="{F93142D0-DF45-40CC-A59D-AC2E6D5262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Both are high-cardinality features.</a:t>
          </a:r>
        </a:p>
      </dgm:t>
    </dgm:pt>
    <dgm:pt modelId="{F8879692-BA0E-487F-8438-EBB120B72733}" type="parTrans" cxnId="{10D63B08-94D0-41E2-919E-A85E254748BA}">
      <dgm:prSet/>
      <dgm:spPr/>
      <dgm:t>
        <a:bodyPr/>
        <a:lstStyle/>
        <a:p>
          <a:endParaRPr lang="en-US"/>
        </a:p>
      </dgm:t>
    </dgm:pt>
    <dgm:pt modelId="{7EAF800E-8591-4DF4-A9ED-8E1758154903}" type="sibTrans" cxnId="{10D63B08-94D0-41E2-919E-A85E254748BA}">
      <dgm:prSet/>
      <dgm:spPr/>
      <dgm:t>
        <a:bodyPr/>
        <a:lstStyle/>
        <a:p>
          <a:endParaRPr lang="en-US"/>
        </a:p>
      </dgm:t>
    </dgm:pt>
    <dgm:pt modelId="{9504FA81-9943-4DE4-8935-2947092CEDE1}" type="pres">
      <dgm:prSet presAssocID="{2EF92960-3C93-4A4B-AD66-360C5A7B4B45}" presName="root" presStyleCnt="0">
        <dgm:presLayoutVars>
          <dgm:dir/>
          <dgm:resizeHandles val="exact"/>
        </dgm:presLayoutVars>
      </dgm:prSet>
      <dgm:spPr/>
    </dgm:pt>
    <dgm:pt modelId="{09DC76CE-F7C7-4656-9E40-AD66B9A0AF4E}" type="pres">
      <dgm:prSet presAssocID="{1BB916DE-1564-4451-9A55-5147032EB8E9}" presName="compNode" presStyleCnt="0"/>
      <dgm:spPr/>
    </dgm:pt>
    <dgm:pt modelId="{BD38AEF4-D810-4227-9D4C-1E90C8530B77}" type="pres">
      <dgm:prSet presAssocID="{1BB916DE-1564-4451-9A55-5147032EB8E9}" presName="bgRect" presStyleLbl="bgShp" presStyleIdx="0" presStyleCnt="4"/>
      <dgm:spPr/>
    </dgm:pt>
    <dgm:pt modelId="{7523A35D-F4B4-47A7-8E48-F85049E82C75}" type="pres">
      <dgm:prSet presAssocID="{1BB916DE-1564-4451-9A55-5147032EB8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A5C3AE1A-77AD-48E7-AB6F-FAED1F3F33C7}" type="pres">
      <dgm:prSet presAssocID="{1BB916DE-1564-4451-9A55-5147032EB8E9}" presName="spaceRect" presStyleCnt="0"/>
      <dgm:spPr/>
    </dgm:pt>
    <dgm:pt modelId="{1704C744-4E92-4BB2-8F01-AE7262106ED4}" type="pres">
      <dgm:prSet presAssocID="{1BB916DE-1564-4451-9A55-5147032EB8E9}" presName="parTx" presStyleLbl="revTx" presStyleIdx="0" presStyleCnt="4">
        <dgm:presLayoutVars>
          <dgm:chMax val="0"/>
          <dgm:chPref val="0"/>
        </dgm:presLayoutVars>
      </dgm:prSet>
      <dgm:spPr/>
    </dgm:pt>
    <dgm:pt modelId="{BCEA294C-28FA-40A8-AA99-D3EFE2C71609}" type="pres">
      <dgm:prSet presAssocID="{E41E48A4-1984-4D8F-A13E-8DC27AAC4EE9}" presName="sibTrans" presStyleCnt="0"/>
      <dgm:spPr/>
    </dgm:pt>
    <dgm:pt modelId="{02E1CCB5-9E3C-48AC-8835-FA37CBACFC07}" type="pres">
      <dgm:prSet presAssocID="{1FE54FF8-2522-43B3-A8FD-0E1C042DDBC5}" presName="compNode" presStyleCnt="0"/>
      <dgm:spPr/>
    </dgm:pt>
    <dgm:pt modelId="{CC0043BA-AF92-451C-A2E0-6EE8EDCB55BE}" type="pres">
      <dgm:prSet presAssocID="{1FE54FF8-2522-43B3-A8FD-0E1C042DDBC5}" presName="bgRect" presStyleLbl="bgShp" presStyleIdx="1" presStyleCnt="4"/>
      <dgm:spPr/>
    </dgm:pt>
    <dgm:pt modelId="{CA8AAE9C-B37B-4BCB-8ABA-0BB189EF308A}" type="pres">
      <dgm:prSet presAssocID="{1FE54FF8-2522-43B3-A8FD-0E1C042DDBC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Smoking"/>
        </a:ext>
      </dgm:extLst>
    </dgm:pt>
    <dgm:pt modelId="{477BDD64-9D81-42D4-A351-29100EB8236A}" type="pres">
      <dgm:prSet presAssocID="{1FE54FF8-2522-43B3-A8FD-0E1C042DDBC5}" presName="spaceRect" presStyleCnt="0"/>
      <dgm:spPr/>
    </dgm:pt>
    <dgm:pt modelId="{151B1C30-BCFF-44DC-8BBF-666F2F763E55}" type="pres">
      <dgm:prSet presAssocID="{1FE54FF8-2522-43B3-A8FD-0E1C042DDBC5}" presName="parTx" presStyleLbl="revTx" presStyleIdx="1" presStyleCnt="4">
        <dgm:presLayoutVars>
          <dgm:chMax val="0"/>
          <dgm:chPref val="0"/>
        </dgm:presLayoutVars>
      </dgm:prSet>
      <dgm:spPr/>
    </dgm:pt>
    <dgm:pt modelId="{E1821E7E-3D89-4375-9053-B8AB2D339364}" type="pres">
      <dgm:prSet presAssocID="{C0A13D99-FE19-4B58-BAF0-60DF5A85DD62}" presName="sibTrans" presStyleCnt="0"/>
      <dgm:spPr/>
    </dgm:pt>
    <dgm:pt modelId="{D18FEAB3-B4A5-4A2E-AEDB-E18F8A8AF103}" type="pres">
      <dgm:prSet presAssocID="{E40C5A87-B072-434F-8EBB-975E4D7F86D6}" presName="compNode" presStyleCnt="0"/>
      <dgm:spPr/>
    </dgm:pt>
    <dgm:pt modelId="{1EBD6FD6-D8BB-4877-9A22-50642D88AD1D}" type="pres">
      <dgm:prSet presAssocID="{E40C5A87-B072-434F-8EBB-975E4D7F86D6}" presName="bgRect" presStyleLbl="bgShp" presStyleIdx="2" presStyleCnt="4"/>
      <dgm:spPr/>
    </dgm:pt>
    <dgm:pt modelId="{2A4C7413-D131-49C6-A32B-642E9DA5B121}" type="pres">
      <dgm:prSet presAssocID="{E40C5A87-B072-434F-8EBB-975E4D7F86D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3B2A72DA-E99A-4431-9F69-A03CA358288A}" type="pres">
      <dgm:prSet presAssocID="{E40C5A87-B072-434F-8EBB-975E4D7F86D6}" presName="spaceRect" presStyleCnt="0"/>
      <dgm:spPr/>
    </dgm:pt>
    <dgm:pt modelId="{14DB1829-9EC5-466F-AB9E-A26385C786E3}" type="pres">
      <dgm:prSet presAssocID="{E40C5A87-B072-434F-8EBB-975E4D7F86D6}" presName="parTx" presStyleLbl="revTx" presStyleIdx="2" presStyleCnt="4">
        <dgm:presLayoutVars>
          <dgm:chMax val="0"/>
          <dgm:chPref val="0"/>
        </dgm:presLayoutVars>
      </dgm:prSet>
      <dgm:spPr/>
    </dgm:pt>
    <dgm:pt modelId="{133E6EEE-3D0E-416D-A34B-7A826AA4FDC1}" type="pres">
      <dgm:prSet presAssocID="{98B70C20-6C6B-4DE6-98F1-E6C92531177E}" presName="sibTrans" presStyleCnt="0"/>
      <dgm:spPr/>
    </dgm:pt>
    <dgm:pt modelId="{ED19E8AC-BD2A-4C16-A70F-B654F49A37C9}" type="pres">
      <dgm:prSet presAssocID="{F93142D0-DF45-40CC-A59D-AC2E6D526247}" presName="compNode" presStyleCnt="0"/>
      <dgm:spPr/>
    </dgm:pt>
    <dgm:pt modelId="{C6724D62-845D-4E10-8FAE-9E2BEFA80BAE}" type="pres">
      <dgm:prSet presAssocID="{F93142D0-DF45-40CC-A59D-AC2E6D526247}" presName="bgRect" presStyleLbl="bgShp" presStyleIdx="3" presStyleCnt="4"/>
      <dgm:spPr/>
    </dgm:pt>
    <dgm:pt modelId="{4EB39A18-9653-42DF-B4B5-8E5B5EB959BB}" type="pres">
      <dgm:prSet presAssocID="{F93142D0-DF45-40CC-A59D-AC2E6D52624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7DA1F20-941A-48A6-BAF1-83992C03384C}" type="pres">
      <dgm:prSet presAssocID="{F93142D0-DF45-40CC-A59D-AC2E6D526247}" presName="spaceRect" presStyleCnt="0"/>
      <dgm:spPr/>
    </dgm:pt>
    <dgm:pt modelId="{25371EB7-5337-425F-93E1-E6DF51E3BB86}" type="pres">
      <dgm:prSet presAssocID="{F93142D0-DF45-40CC-A59D-AC2E6D52624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0D63B08-94D0-41E2-919E-A85E254748BA}" srcId="{2EF92960-3C93-4A4B-AD66-360C5A7B4B45}" destId="{F93142D0-DF45-40CC-A59D-AC2E6D526247}" srcOrd="3" destOrd="0" parTransId="{F8879692-BA0E-487F-8438-EBB120B72733}" sibTransId="{7EAF800E-8591-4DF4-A9ED-8E1758154903}"/>
    <dgm:cxn modelId="{673B1815-8EE2-4B7D-A8B9-057CC976D589}" type="presOf" srcId="{E40C5A87-B072-434F-8EBB-975E4D7F86D6}" destId="{14DB1829-9EC5-466F-AB9E-A26385C786E3}" srcOrd="0" destOrd="0" presId="urn:microsoft.com/office/officeart/2018/2/layout/IconVerticalSolidList"/>
    <dgm:cxn modelId="{18932B21-4E42-4E25-8122-97C9B2F745BE}" type="presOf" srcId="{F93142D0-DF45-40CC-A59D-AC2E6D526247}" destId="{25371EB7-5337-425F-93E1-E6DF51E3BB86}" srcOrd="0" destOrd="0" presId="urn:microsoft.com/office/officeart/2018/2/layout/IconVerticalSolidList"/>
    <dgm:cxn modelId="{A916765E-41A6-41BD-8CF6-0E0CDA6E213F}" srcId="{2EF92960-3C93-4A4B-AD66-360C5A7B4B45}" destId="{1BB916DE-1564-4451-9A55-5147032EB8E9}" srcOrd="0" destOrd="0" parTransId="{D9E6FB7D-199B-4DB5-9D80-CF2654FAF2D4}" sibTransId="{E41E48A4-1984-4D8F-A13E-8DC27AAC4EE9}"/>
    <dgm:cxn modelId="{79DF1160-F132-4E5E-AB4C-72CEFF788CED}" srcId="{2EF92960-3C93-4A4B-AD66-360C5A7B4B45}" destId="{E40C5A87-B072-434F-8EBB-975E4D7F86D6}" srcOrd="2" destOrd="0" parTransId="{7FD8AB67-A50F-4D83-9D76-7A76579A1CE9}" sibTransId="{98B70C20-6C6B-4DE6-98F1-E6C92531177E}"/>
    <dgm:cxn modelId="{2191017A-BBE5-43B8-91C9-C6942F275734}" type="presOf" srcId="{2EF92960-3C93-4A4B-AD66-360C5A7B4B45}" destId="{9504FA81-9943-4DE4-8935-2947092CEDE1}" srcOrd="0" destOrd="0" presId="urn:microsoft.com/office/officeart/2018/2/layout/IconVerticalSolidList"/>
    <dgm:cxn modelId="{4DFE678D-900C-4960-BCCF-E91C974FCBDD}" type="presOf" srcId="{1FE54FF8-2522-43B3-A8FD-0E1C042DDBC5}" destId="{151B1C30-BCFF-44DC-8BBF-666F2F763E55}" srcOrd="0" destOrd="0" presId="urn:microsoft.com/office/officeart/2018/2/layout/IconVerticalSolidList"/>
    <dgm:cxn modelId="{0A80E7C1-D70C-465C-98DE-9ADFA358D94B}" type="presOf" srcId="{1BB916DE-1564-4451-9A55-5147032EB8E9}" destId="{1704C744-4E92-4BB2-8F01-AE7262106ED4}" srcOrd="0" destOrd="0" presId="urn:microsoft.com/office/officeart/2018/2/layout/IconVerticalSolidList"/>
    <dgm:cxn modelId="{90CC70F3-DEAD-475C-AB4A-784B58CFD4D9}" srcId="{2EF92960-3C93-4A4B-AD66-360C5A7B4B45}" destId="{1FE54FF8-2522-43B3-A8FD-0E1C042DDBC5}" srcOrd="1" destOrd="0" parTransId="{020B4D51-F52A-4A62-BA04-511F747BB26C}" sibTransId="{C0A13D99-FE19-4B58-BAF0-60DF5A85DD62}"/>
    <dgm:cxn modelId="{0AB1D240-0CC6-4B9A-8A64-EABF6D91A196}" type="presParOf" srcId="{9504FA81-9943-4DE4-8935-2947092CEDE1}" destId="{09DC76CE-F7C7-4656-9E40-AD66B9A0AF4E}" srcOrd="0" destOrd="0" presId="urn:microsoft.com/office/officeart/2018/2/layout/IconVerticalSolidList"/>
    <dgm:cxn modelId="{070F6C10-25FB-4A7B-B89E-CB94144A986E}" type="presParOf" srcId="{09DC76CE-F7C7-4656-9E40-AD66B9A0AF4E}" destId="{BD38AEF4-D810-4227-9D4C-1E90C8530B77}" srcOrd="0" destOrd="0" presId="urn:microsoft.com/office/officeart/2018/2/layout/IconVerticalSolidList"/>
    <dgm:cxn modelId="{9BDBB651-9CFC-438C-A9D4-58AC6859749F}" type="presParOf" srcId="{09DC76CE-F7C7-4656-9E40-AD66B9A0AF4E}" destId="{7523A35D-F4B4-47A7-8E48-F85049E82C75}" srcOrd="1" destOrd="0" presId="urn:microsoft.com/office/officeart/2018/2/layout/IconVerticalSolidList"/>
    <dgm:cxn modelId="{C055E391-248C-4242-9542-DC5F47986140}" type="presParOf" srcId="{09DC76CE-F7C7-4656-9E40-AD66B9A0AF4E}" destId="{A5C3AE1A-77AD-48E7-AB6F-FAED1F3F33C7}" srcOrd="2" destOrd="0" presId="urn:microsoft.com/office/officeart/2018/2/layout/IconVerticalSolidList"/>
    <dgm:cxn modelId="{999DA869-FE7C-4DD4-94EE-1386C816615B}" type="presParOf" srcId="{09DC76CE-F7C7-4656-9E40-AD66B9A0AF4E}" destId="{1704C744-4E92-4BB2-8F01-AE7262106ED4}" srcOrd="3" destOrd="0" presId="urn:microsoft.com/office/officeart/2018/2/layout/IconVerticalSolidList"/>
    <dgm:cxn modelId="{17EF87B6-EFA5-44E4-A33C-31C76F7050CB}" type="presParOf" srcId="{9504FA81-9943-4DE4-8935-2947092CEDE1}" destId="{BCEA294C-28FA-40A8-AA99-D3EFE2C71609}" srcOrd="1" destOrd="0" presId="urn:microsoft.com/office/officeart/2018/2/layout/IconVerticalSolidList"/>
    <dgm:cxn modelId="{E58BD180-6655-443C-A96F-A470232892CF}" type="presParOf" srcId="{9504FA81-9943-4DE4-8935-2947092CEDE1}" destId="{02E1CCB5-9E3C-48AC-8835-FA37CBACFC07}" srcOrd="2" destOrd="0" presId="urn:microsoft.com/office/officeart/2018/2/layout/IconVerticalSolidList"/>
    <dgm:cxn modelId="{3781AAFD-13A1-45A7-A333-9F54D3C8BD4D}" type="presParOf" srcId="{02E1CCB5-9E3C-48AC-8835-FA37CBACFC07}" destId="{CC0043BA-AF92-451C-A2E0-6EE8EDCB55BE}" srcOrd="0" destOrd="0" presId="urn:microsoft.com/office/officeart/2018/2/layout/IconVerticalSolidList"/>
    <dgm:cxn modelId="{9AE73231-F56B-45FD-846D-9E28F4D49CE9}" type="presParOf" srcId="{02E1CCB5-9E3C-48AC-8835-FA37CBACFC07}" destId="{CA8AAE9C-B37B-4BCB-8ABA-0BB189EF308A}" srcOrd="1" destOrd="0" presId="urn:microsoft.com/office/officeart/2018/2/layout/IconVerticalSolidList"/>
    <dgm:cxn modelId="{042F8B8E-69A3-4BCF-89A3-0FA3F8298586}" type="presParOf" srcId="{02E1CCB5-9E3C-48AC-8835-FA37CBACFC07}" destId="{477BDD64-9D81-42D4-A351-29100EB8236A}" srcOrd="2" destOrd="0" presId="urn:microsoft.com/office/officeart/2018/2/layout/IconVerticalSolidList"/>
    <dgm:cxn modelId="{7F0DB652-0512-4919-A6B0-99AB6A17AA4A}" type="presParOf" srcId="{02E1CCB5-9E3C-48AC-8835-FA37CBACFC07}" destId="{151B1C30-BCFF-44DC-8BBF-666F2F763E55}" srcOrd="3" destOrd="0" presId="urn:microsoft.com/office/officeart/2018/2/layout/IconVerticalSolidList"/>
    <dgm:cxn modelId="{4581A4EA-2395-48B9-8093-D3BB0FC363B3}" type="presParOf" srcId="{9504FA81-9943-4DE4-8935-2947092CEDE1}" destId="{E1821E7E-3D89-4375-9053-B8AB2D339364}" srcOrd="3" destOrd="0" presId="urn:microsoft.com/office/officeart/2018/2/layout/IconVerticalSolidList"/>
    <dgm:cxn modelId="{711A20BF-F0E5-48C3-93B9-D840E3C0F001}" type="presParOf" srcId="{9504FA81-9943-4DE4-8935-2947092CEDE1}" destId="{D18FEAB3-B4A5-4A2E-AEDB-E18F8A8AF103}" srcOrd="4" destOrd="0" presId="urn:microsoft.com/office/officeart/2018/2/layout/IconVerticalSolidList"/>
    <dgm:cxn modelId="{6743EDE2-69A8-432D-A5BC-D8BA20BC3288}" type="presParOf" srcId="{D18FEAB3-B4A5-4A2E-AEDB-E18F8A8AF103}" destId="{1EBD6FD6-D8BB-4877-9A22-50642D88AD1D}" srcOrd="0" destOrd="0" presId="urn:microsoft.com/office/officeart/2018/2/layout/IconVerticalSolidList"/>
    <dgm:cxn modelId="{84453BC2-534A-47E3-96C7-5305129EDC96}" type="presParOf" srcId="{D18FEAB3-B4A5-4A2E-AEDB-E18F8A8AF103}" destId="{2A4C7413-D131-49C6-A32B-642E9DA5B121}" srcOrd="1" destOrd="0" presId="urn:microsoft.com/office/officeart/2018/2/layout/IconVerticalSolidList"/>
    <dgm:cxn modelId="{2D41EA52-9A67-4E2C-919A-51AAE1CDAC9F}" type="presParOf" srcId="{D18FEAB3-B4A5-4A2E-AEDB-E18F8A8AF103}" destId="{3B2A72DA-E99A-4431-9F69-A03CA358288A}" srcOrd="2" destOrd="0" presId="urn:microsoft.com/office/officeart/2018/2/layout/IconVerticalSolidList"/>
    <dgm:cxn modelId="{145B32B5-534F-41C6-A1CD-8D4AF76B4C2B}" type="presParOf" srcId="{D18FEAB3-B4A5-4A2E-AEDB-E18F8A8AF103}" destId="{14DB1829-9EC5-466F-AB9E-A26385C786E3}" srcOrd="3" destOrd="0" presId="urn:microsoft.com/office/officeart/2018/2/layout/IconVerticalSolidList"/>
    <dgm:cxn modelId="{FC4640A2-DFF1-4CED-B574-350DF17804F8}" type="presParOf" srcId="{9504FA81-9943-4DE4-8935-2947092CEDE1}" destId="{133E6EEE-3D0E-416D-A34B-7A826AA4FDC1}" srcOrd="5" destOrd="0" presId="urn:microsoft.com/office/officeart/2018/2/layout/IconVerticalSolidList"/>
    <dgm:cxn modelId="{AFAED05F-2C22-4C90-8D87-47A2A111079E}" type="presParOf" srcId="{9504FA81-9943-4DE4-8935-2947092CEDE1}" destId="{ED19E8AC-BD2A-4C16-A70F-B654F49A37C9}" srcOrd="6" destOrd="0" presId="urn:microsoft.com/office/officeart/2018/2/layout/IconVerticalSolidList"/>
    <dgm:cxn modelId="{08191326-83F1-4791-B725-AA6891758080}" type="presParOf" srcId="{ED19E8AC-BD2A-4C16-A70F-B654F49A37C9}" destId="{C6724D62-845D-4E10-8FAE-9E2BEFA80BAE}" srcOrd="0" destOrd="0" presId="urn:microsoft.com/office/officeart/2018/2/layout/IconVerticalSolidList"/>
    <dgm:cxn modelId="{EB81F343-B1B1-40FB-B9D9-09F316A032C6}" type="presParOf" srcId="{ED19E8AC-BD2A-4C16-A70F-B654F49A37C9}" destId="{4EB39A18-9653-42DF-B4B5-8E5B5EB959BB}" srcOrd="1" destOrd="0" presId="urn:microsoft.com/office/officeart/2018/2/layout/IconVerticalSolidList"/>
    <dgm:cxn modelId="{C5BB7DD4-1F20-4FB9-AF14-42D079A65EF3}" type="presParOf" srcId="{ED19E8AC-BD2A-4C16-A70F-B654F49A37C9}" destId="{F7DA1F20-941A-48A6-BAF1-83992C03384C}" srcOrd="2" destOrd="0" presId="urn:microsoft.com/office/officeart/2018/2/layout/IconVerticalSolidList"/>
    <dgm:cxn modelId="{C0A3CBC2-A530-430E-A439-E54D5C1B9761}" type="presParOf" srcId="{ED19E8AC-BD2A-4C16-A70F-B654F49A37C9}" destId="{25371EB7-5337-425F-93E1-E6DF51E3BB8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D11F67-F5AE-4262-B153-5171C3D5DD14}" type="doc">
      <dgm:prSet loTypeId="urn:microsoft.com/office/officeart/2005/8/layout/hProcess11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46FB7B2-4034-425E-A2F2-E102FBE410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Input Data</a:t>
          </a:r>
          <a:endParaRPr lang="en-US" dirty="0"/>
        </a:p>
      </dgm:t>
    </dgm:pt>
    <dgm:pt modelId="{C0329F49-5842-4AA3-B7D1-DD0216EC6C2A}" type="parTrans" cxnId="{E45943B4-329F-4DCB-8836-B3F584777502}">
      <dgm:prSet/>
      <dgm:spPr/>
      <dgm:t>
        <a:bodyPr/>
        <a:lstStyle/>
        <a:p>
          <a:endParaRPr lang="en-US"/>
        </a:p>
      </dgm:t>
    </dgm:pt>
    <dgm:pt modelId="{663A2364-B2DD-4195-B546-57752C36B713}" type="sibTrans" cxnId="{E45943B4-329F-4DCB-8836-B3F584777502}">
      <dgm:prSet/>
      <dgm:spPr/>
      <dgm:t>
        <a:bodyPr/>
        <a:lstStyle/>
        <a:p>
          <a:endParaRPr lang="en-US"/>
        </a:p>
      </dgm:t>
    </dgm:pt>
    <dgm:pt modelId="{0215B37F-78BF-471E-93FC-3E22CB259C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Preprocessing</a:t>
          </a:r>
          <a:endParaRPr lang="en-US" dirty="0"/>
        </a:p>
      </dgm:t>
    </dgm:pt>
    <dgm:pt modelId="{E97BE9C5-9B62-4251-916B-E24D11F34023}" type="parTrans" cxnId="{D055AD28-5E0A-4969-8B77-4BE45F757430}">
      <dgm:prSet/>
      <dgm:spPr/>
      <dgm:t>
        <a:bodyPr/>
        <a:lstStyle/>
        <a:p>
          <a:endParaRPr lang="en-US"/>
        </a:p>
      </dgm:t>
    </dgm:pt>
    <dgm:pt modelId="{B5E7F346-8D6D-4627-9F8A-D53BD6FF0F19}" type="sibTrans" cxnId="{D055AD28-5E0A-4969-8B77-4BE45F757430}">
      <dgm:prSet/>
      <dgm:spPr/>
      <dgm:t>
        <a:bodyPr/>
        <a:lstStyle/>
        <a:p>
          <a:endParaRPr lang="en-US"/>
        </a:p>
      </dgm:t>
    </dgm:pt>
    <dgm:pt modelId="{F438E30C-EB32-4B09-A609-E4EA443EDF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ML Model</a:t>
          </a:r>
          <a:endParaRPr lang="en-US" dirty="0"/>
        </a:p>
      </dgm:t>
    </dgm:pt>
    <dgm:pt modelId="{8068173C-05B3-4F16-823A-366CD31FAE16}" type="parTrans" cxnId="{BE6E0C97-ECC4-4013-9339-26438FC582DA}">
      <dgm:prSet/>
      <dgm:spPr/>
      <dgm:t>
        <a:bodyPr/>
        <a:lstStyle/>
        <a:p>
          <a:endParaRPr lang="en-US"/>
        </a:p>
      </dgm:t>
    </dgm:pt>
    <dgm:pt modelId="{8027514D-7742-4B33-8E4E-B60631DECFE6}" type="sibTrans" cxnId="{BE6E0C97-ECC4-4013-9339-26438FC582DA}">
      <dgm:prSet/>
      <dgm:spPr/>
      <dgm:t>
        <a:bodyPr/>
        <a:lstStyle/>
        <a:p>
          <a:endParaRPr lang="en-US"/>
        </a:p>
      </dgm:t>
    </dgm:pt>
    <dgm:pt modelId="{C882BF85-5A41-4A5B-A121-99FD82CADB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Evaluation</a:t>
          </a:r>
          <a:endParaRPr lang="en-US" dirty="0"/>
        </a:p>
      </dgm:t>
    </dgm:pt>
    <dgm:pt modelId="{072F25F9-F78E-4A2D-AF4E-AF538373A31B}" type="parTrans" cxnId="{7DBAEB7E-ED33-4B9F-892D-DD0F8DBA1710}">
      <dgm:prSet/>
      <dgm:spPr/>
      <dgm:t>
        <a:bodyPr/>
        <a:lstStyle/>
        <a:p>
          <a:endParaRPr lang="en-US"/>
        </a:p>
      </dgm:t>
    </dgm:pt>
    <dgm:pt modelId="{9D0599BA-AECD-4C9D-85E6-23D0AB21D0B1}" type="sibTrans" cxnId="{7DBAEB7E-ED33-4B9F-892D-DD0F8DBA1710}">
      <dgm:prSet/>
      <dgm:spPr/>
      <dgm:t>
        <a:bodyPr/>
        <a:lstStyle/>
        <a:p>
          <a:endParaRPr lang="en-US"/>
        </a:p>
      </dgm:t>
    </dgm:pt>
    <dgm:pt modelId="{827754CF-AF13-4254-B9AF-CCBD1A470450}" type="pres">
      <dgm:prSet presAssocID="{52D11F67-F5AE-4262-B153-5171C3D5DD14}" presName="Name0" presStyleCnt="0">
        <dgm:presLayoutVars>
          <dgm:dir/>
          <dgm:resizeHandles val="exact"/>
        </dgm:presLayoutVars>
      </dgm:prSet>
      <dgm:spPr/>
    </dgm:pt>
    <dgm:pt modelId="{5AC27C71-0B86-41AC-9D8E-611302EFAC7B}" type="pres">
      <dgm:prSet presAssocID="{52D11F67-F5AE-4262-B153-5171C3D5DD14}" presName="arrow" presStyleLbl="bgShp" presStyleIdx="0" presStyleCnt="1"/>
      <dgm:spPr/>
    </dgm:pt>
    <dgm:pt modelId="{CD0A1FC7-730C-44A4-AC27-1ED0C3B5EC3E}" type="pres">
      <dgm:prSet presAssocID="{52D11F67-F5AE-4262-B153-5171C3D5DD14}" presName="points" presStyleCnt="0"/>
      <dgm:spPr/>
    </dgm:pt>
    <dgm:pt modelId="{B4BC942F-4D0E-41F9-B09D-3473072CA9AD}" type="pres">
      <dgm:prSet presAssocID="{746FB7B2-4034-425E-A2F2-E102FBE41043}" presName="compositeA" presStyleCnt="0"/>
      <dgm:spPr/>
    </dgm:pt>
    <dgm:pt modelId="{52A45A9F-8FC9-43CD-A1BE-DFE1C00F37FA}" type="pres">
      <dgm:prSet presAssocID="{746FB7B2-4034-425E-A2F2-E102FBE41043}" presName="textA" presStyleLbl="revTx" presStyleIdx="0" presStyleCnt="4">
        <dgm:presLayoutVars>
          <dgm:bulletEnabled val="1"/>
        </dgm:presLayoutVars>
      </dgm:prSet>
      <dgm:spPr/>
    </dgm:pt>
    <dgm:pt modelId="{CF694717-BCFA-4FD2-A78C-08BCA9B9F615}" type="pres">
      <dgm:prSet presAssocID="{746FB7B2-4034-425E-A2F2-E102FBE41043}" presName="circleA" presStyleLbl="node1" presStyleIdx="0" presStyleCnt="4"/>
      <dgm:spPr/>
    </dgm:pt>
    <dgm:pt modelId="{F3F26540-63C5-4183-82EC-46F5CD02FC93}" type="pres">
      <dgm:prSet presAssocID="{746FB7B2-4034-425E-A2F2-E102FBE41043}" presName="spaceA" presStyleCnt="0"/>
      <dgm:spPr/>
    </dgm:pt>
    <dgm:pt modelId="{6E3FA572-510C-412C-A469-E60082FF8691}" type="pres">
      <dgm:prSet presAssocID="{663A2364-B2DD-4195-B546-57752C36B713}" presName="space" presStyleCnt="0"/>
      <dgm:spPr/>
    </dgm:pt>
    <dgm:pt modelId="{B4DB71CA-1470-488E-AE4C-0D971E368DE3}" type="pres">
      <dgm:prSet presAssocID="{0215B37F-78BF-471E-93FC-3E22CB259CD1}" presName="compositeB" presStyleCnt="0"/>
      <dgm:spPr/>
    </dgm:pt>
    <dgm:pt modelId="{2360024B-1259-4E7A-86FF-0696DB42F873}" type="pres">
      <dgm:prSet presAssocID="{0215B37F-78BF-471E-93FC-3E22CB259CD1}" presName="textB" presStyleLbl="revTx" presStyleIdx="1" presStyleCnt="4">
        <dgm:presLayoutVars>
          <dgm:bulletEnabled val="1"/>
        </dgm:presLayoutVars>
      </dgm:prSet>
      <dgm:spPr/>
    </dgm:pt>
    <dgm:pt modelId="{B117EB7E-C112-4226-B8A1-414EDE5BDAC6}" type="pres">
      <dgm:prSet presAssocID="{0215B37F-78BF-471E-93FC-3E22CB259CD1}" presName="circleB" presStyleLbl="node1" presStyleIdx="1" presStyleCnt="4"/>
      <dgm:spPr/>
    </dgm:pt>
    <dgm:pt modelId="{AB8AF84B-6350-41FF-91D6-4BEBE9873699}" type="pres">
      <dgm:prSet presAssocID="{0215B37F-78BF-471E-93FC-3E22CB259CD1}" presName="spaceB" presStyleCnt="0"/>
      <dgm:spPr/>
    </dgm:pt>
    <dgm:pt modelId="{099D805E-6610-41DA-A318-D9EA15F8BDD5}" type="pres">
      <dgm:prSet presAssocID="{B5E7F346-8D6D-4627-9F8A-D53BD6FF0F19}" presName="space" presStyleCnt="0"/>
      <dgm:spPr/>
    </dgm:pt>
    <dgm:pt modelId="{33B3557C-8DFE-4762-94F3-9C205751E2CF}" type="pres">
      <dgm:prSet presAssocID="{F438E30C-EB32-4B09-A609-E4EA443EDFF2}" presName="compositeA" presStyleCnt="0"/>
      <dgm:spPr/>
    </dgm:pt>
    <dgm:pt modelId="{5DFE4596-0B55-46E6-8CDC-8EA9A4FAF14A}" type="pres">
      <dgm:prSet presAssocID="{F438E30C-EB32-4B09-A609-E4EA443EDFF2}" presName="textA" presStyleLbl="revTx" presStyleIdx="2" presStyleCnt="4">
        <dgm:presLayoutVars>
          <dgm:bulletEnabled val="1"/>
        </dgm:presLayoutVars>
      </dgm:prSet>
      <dgm:spPr/>
    </dgm:pt>
    <dgm:pt modelId="{3D930F8A-C02B-4ABB-9724-AE4B35AD364C}" type="pres">
      <dgm:prSet presAssocID="{F438E30C-EB32-4B09-A609-E4EA443EDFF2}" presName="circleA" presStyleLbl="node1" presStyleIdx="2" presStyleCnt="4"/>
      <dgm:spPr/>
    </dgm:pt>
    <dgm:pt modelId="{AC08060F-87A0-42B9-869F-53DEE4CC248C}" type="pres">
      <dgm:prSet presAssocID="{F438E30C-EB32-4B09-A609-E4EA443EDFF2}" presName="spaceA" presStyleCnt="0"/>
      <dgm:spPr/>
    </dgm:pt>
    <dgm:pt modelId="{317A3CEF-F1B0-4F1E-AE64-AA65BE914752}" type="pres">
      <dgm:prSet presAssocID="{8027514D-7742-4B33-8E4E-B60631DECFE6}" presName="space" presStyleCnt="0"/>
      <dgm:spPr/>
    </dgm:pt>
    <dgm:pt modelId="{66AE36F0-8D82-4CF0-A552-2678AC32AD26}" type="pres">
      <dgm:prSet presAssocID="{C882BF85-5A41-4A5B-A121-99FD82CADB5C}" presName="compositeB" presStyleCnt="0"/>
      <dgm:spPr/>
    </dgm:pt>
    <dgm:pt modelId="{0937B3CD-7B89-415C-B5F9-7CDC5814BFDC}" type="pres">
      <dgm:prSet presAssocID="{C882BF85-5A41-4A5B-A121-99FD82CADB5C}" presName="textB" presStyleLbl="revTx" presStyleIdx="3" presStyleCnt="4">
        <dgm:presLayoutVars>
          <dgm:bulletEnabled val="1"/>
        </dgm:presLayoutVars>
      </dgm:prSet>
      <dgm:spPr/>
    </dgm:pt>
    <dgm:pt modelId="{C63CFC08-6030-4B14-B61A-D9F6DADF5902}" type="pres">
      <dgm:prSet presAssocID="{C882BF85-5A41-4A5B-A121-99FD82CADB5C}" presName="circleB" presStyleLbl="node1" presStyleIdx="3" presStyleCnt="4"/>
      <dgm:spPr/>
    </dgm:pt>
    <dgm:pt modelId="{9D435C22-BC16-4F41-AE5D-0919D07AA2D3}" type="pres">
      <dgm:prSet presAssocID="{C882BF85-5A41-4A5B-A121-99FD82CADB5C}" presName="spaceB" presStyleCnt="0"/>
      <dgm:spPr/>
    </dgm:pt>
  </dgm:ptLst>
  <dgm:cxnLst>
    <dgm:cxn modelId="{D9E5F302-FC96-43AD-A7E3-94540AF8DFB0}" type="presOf" srcId="{F438E30C-EB32-4B09-A609-E4EA443EDFF2}" destId="{5DFE4596-0B55-46E6-8CDC-8EA9A4FAF14A}" srcOrd="0" destOrd="0" presId="urn:microsoft.com/office/officeart/2005/8/layout/hProcess11"/>
    <dgm:cxn modelId="{D055AD28-5E0A-4969-8B77-4BE45F757430}" srcId="{52D11F67-F5AE-4262-B153-5171C3D5DD14}" destId="{0215B37F-78BF-471E-93FC-3E22CB259CD1}" srcOrd="1" destOrd="0" parTransId="{E97BE9C5-9B62-4251-916B-E24D11F34023}" sibTransId="{B5E7F346-8D6D-4627-9F8A-D53BD6FF0F19}"/>
    <dgm:cxn modelId="{438FB95F-10D9-4D59-8E91-0A166B28F86C}" type="presOf" srcId="{C882BF85-5A41-4A5B-A121-99FD82CADB5C}" destId="{0937B3CD-7B89-415C-B5F9-7CDC5814BFDC}" srcOrd="0" destOrd="0" presId="urn:microsoft.com/office/officeart/2005/8/layout/hProcess11"/>
    <dgm:cxn modelId="{6A3BDD4A-D303-4380-A257-4F8CF9DE60C1}" type="presOf" srcId="{746FB7B2-4034-425E-A2F2-E102FBE41043}" destId="{52A45A9F-8FC9-43CD-A1BE-DFE1C00F37FA}" srcOrd="0" destOrd="0" presId="urn:microsoft.com/office/officeart/2005/8/layout/hProcess11"/>
    <dgm:cxn modelId="{7DBAEB7E-ED33-4B9F-892D-DD0F8DBA1710}" srcId="{52D11F67-F5AE-4262-B153-5171C3D5DD14}" destId="{C882BF85-5A41-4A5B-A121-99FD82CADB5C}" srcOrd="3" destOrd="0" parTransId="{072F25F9-F78E-4A2D-AF4E-AF538373A31B}" sibTransId="{9D0599BA-AECD-4C9D-85E6-23D0AB21D0B1}"/>
    <dgm:cxn modelId="{BE6E0C97-ECC4-4013-9339-26438FC582DA}" srcId="{52D11F67-F5AE-4262-B153-5171C3D5DD14}" destId="{F438E30C-EB32-4B09-A609-E4EA443EDFF2}" srcOrd="2" destOrd="0" parTransId="{8068173C-05B3-4F16-823A-366CD31FAE16}" sibTransId="{8027514D-7742-4B33-8E4E-B60631DECFE6}"/>
    <dgm:cxn modelId="{FCB6F59B-3447-49FE-A005-879DBBEA74D8}" type="presOf" srcId="{0215B37F-78BF-471E-93FC-3E22CB259CD1}" destId="{2360024B-1259-4E7A-86FF-0696DB42F873}" srcOrd="0" destOrd="0" presId="urn:microsoft.com/office/officeart/2005/8/layout/hProcess11"/>
    <dgm:cxn modelId="{E45943B4-329F-4DCB-8836-B3F584777502}" srcId="{52D11F67-F5AE-4262-B153-5171C3D5DD14}" destId="{746FB7B2-4034-425E-A2F2-E102FBE41043}" srcOrd="0" destOrd="0" parTransId="{C0329F49-5842-4AA3-B7D1-DD0216EC6C2A}" sibTransId="{663A2364-B2DD-4195-B546-57752C36B713}"/>
    <dgm:cxn modelId="{F33AF6E0-6E2C-4A1C-9708-D54ECEA6D26C}" type="presOf" srcId="{52D11F67-F5AE-4262-B153-5171C3D5DD14}" destId="{827754CF-AF13-4254-B9AF-CCBD1A470450}" srcOrd="0" destOrd="0" presId="urn:microsoft.com/office/officeart/2005/8/layout/hProcess11"/>
    <dgm:cxn modelId="{F584BF6B-8105-451B-9AF7-F288D987549B}" type="presParOf" srcId="{827754CF-AF13-4254-B9AF-CCBD1A470450}" destId="{5AC27C71-0B86-41AC-9D8E-611302EFAC7B}" srcOrd="0" destOrd="0" presId="urn:microsoft.com/office/officeart/2005/8/layout/hProcess11"/>
    <dgm:cxn modelId="{91BCAAD1-01CA-4627-AB71-67263BB34433}" type="presParOf" srcId="{827754CF-AF13-4254-B9AF-CCBD1A470450}" destId="{CD0A1FC7-730C-44A4-AC27-1ED0C3B5EC3E}" srcOrd="1" destOrd="0" presId="urn:microsoft.com/office/officeart/2005/8/layout/hProcess11"/>
    <dgm:cxn modelId="{02DD2F3C-15AE-44F6-9527-14F63CCF9A7F}" type="presParOf" srcId="{CD0A1FC7-730C-44A4-AC27-1ED0C3B5EC3E}" destId="{B4BC942F-4D0E-41F9-B09D-3473072CA9AD}" srcOrd="0" destOrd="0" presId="urn:microsoft.com/office/officeart/2005/8/layout/hProcess11"/>
    <dgm:cxn modelId="{DC7286B5-9794-41E5-903D-C3DC93FEA195}" type="presParOf" srcId="{B4BC942F-4D0E-41F9-B09D-3473072CA9AD}" destId="{52A45A9F-8FC9-43CD-A1BE-DFE1C00F37FA}" srcOrd="0" destOrd="0" presId="urn:microsoft.com/office/officeart/2005/8/layout/hProcess11"/>
    <dgm:cxn modelId="{DE347AE1-3A24-41E6-9F35-0934F4AA4419}" type="presParOf" srcId="{B4BC942F-4D0E-41F9-B09D-3473072CA9AD}" destId="{CF694717-BCFA-4FD2-A78C-08BCA9B9F615}" srcOrd="1" destOrd="0" presId="urn:microsoft.com/office/officeart/2005/8/layout/hProcess11"/>
    <dgm:cxn modelId="{ED60235E-55FB-4931-AF25-37FF58DB0D40}" type="presParOf" srcId="{B4BC942F-4D0E-41F9-B09D-3473072CA9AD}" destId="{F3F26540-63C5-4183-82EC-46F5CD02FC93}" srcOrd="2" destOrd="0" presId="urn:microsoft.com/office/officeart/2005/8/layout/hProcess11"/>
    <dgm:cxn modelId="{1A77F26D-E8E4-432A-8CE4-F7D268C83D43}" type="presParOf" srcId="{CD0A1FC7-730C-44A4-AC27-1ED0C3B5EC3E}" destId="{6E3FA572-510C-412C-A469-E60082FF8691}" srcOrd="1" destOrd="0" presId="urn:microsoft.com/office/officeart/2005/8/layout/hProcess11"/>
    <dgm:cxn modelId="{D99CCF6F-378D-4E89-AF20-9BB91D99AAC9}" type="presParOf" srcId="{CD0A1FC7-730C-44A4-AC27-1ED0C3B5EC3E}" destId="{B4DB71CA-1470-488E-AE4C-0D971E368DE3}" srcOrd="2" destOrd="0" presId="urn:microsoft.com/office/officeart/2005/8/layout/hProcess11"/>
    <dgm:cxn modelId="{1B234718-FE73-40C0-AF5A-E4220F988958}" type="presParOf" srcId="{B4DB71CA-1470-488E-AE4C-0D971E368DE3}" destId="{2360024B-1259-4E7A-86FF-0696DB42F873}" srcOrd="0" destOrd="0" presId="urn:microsoft.com/office/officeart/2005/8/layout/hProcess11"/>
    <dgm:cxn modelId="{6925A225-CA5A-4833-9482-749CF7D40D6A}" type="presParOf" srcId="{B4DB71CA-1470-488E-AE4C-0D971E368DE3}" destId="{B117EB7E-C112-4226-B8A1-414EDE5BDAC6}" srcOrd="1" destOrd="0" presId="urn:microsoft.com/office/officeart/2005/8/layout/hProcess11"/>
    <dgm:cxn modelId="{16B848E9-388B-46EB-AAA6-A41BEA5E0E34}" type="presParOf" srcId="{B4DB71CA-1470-488E-AE4C-0D971E368DE3}" destId="{AB8AF84B-6350-41FF-91D6-4BEBE9873699}" srcOrd="2" destOrd="0" presId="urn:microsoft.com/office/officeart/2005/8/layout/hProcess11"/>
    <dgm:cxn modelId="{CDEDED7E-C210-4BEC-9A90-00C07F61CD5C}" type="presParOf" srcId="{CD0A1FC7-730C-44A4-AC27-1ED0C3B5EC3E}" destId="{099D805E-6610-41DA-A318-D9EA15F8BDD5}" srcOrd="3" destOrd="0" presId="urn:microsoft.com/office/officeart/2005/8/layout/hProcess11"/>
    <dgm:cxn modelId="{2571B0D2-AA68-42AF-AE5C-EE26C6CD3899}" type="presParOf" srcId="{CD0A1FC7-730C-44A4-AC27-1ED0C3B5EC3E}" destId="{33B3557C-8DFE-4762-94F3-9C205751E2CF}" srcOrd="4" destOrd="0" presId="urn:microsoft.com/office/officeart/2005/8/layout/hProcess11"/>
    <dgm:cxn modelId="{9A1B6A60-BC9D-4413-AECC-8CD451FCAD2B}" type="presParOf" srcId="{33B3557C-8DFE-4762-94F3-9C205751E2CF}" destId="{5DFE4596-0B55-46E6-8CDC-8EA9A4FAF14A}" srcOrd="0" destOrd="0" presId="urn:microsoft.com/office/officeart/2005/8/layout/hProcess11"/>
    <dgm:cxn modelId="{589EA9E4-9D91-4C82-A066-FE5676D65113}" type="presParOf" srcId="{33B3557C-8DFE-4762-94F3-9C205751E2CF}" destId="{3D930F8A-C02B-4ABB-9724-AE4B35AD364C}" srcOrd="1" destOrd="0" presId="urn:microsoft.com/office/officeart/2005/8/layout/hProcess11"/>
    <dgm:cxn modelId="{3B6F991D-15AB-4CD5-95DF-7AC3B876A6A8}" type="presParOf" srcId="{33B3557C-8DFE-4762-94F3-9C205751E2CF}" destId="{AC08060F-87A0-42B9-869F-53DEE4CC248C}" srcOrd="2" destOrd="0" presId="urn:microsoft.com/office/officeart/2005/8/layout/hProcess11"/>
    <dgm:cxn modelId="{C8286AD1-0064-42E5-8B47-B2974F7B4DDD}" type="presParOf" srcId="{CD0A1FC7-730C-44A4-AC27-1ED0C3B5EC3E}" destId="{317A3CEF-F1B0-4F1E-AE64-AA65BE914752}" srcOrd="5" destOrd="0" presId="urn:microsoft.com/office/officeart/2005/8/layout/hProcess11"/>
    <dgm:cxn modelId="{17E45787-9F48-4BAF-8F98-5DF0A963A815}" type="presParOf" srcId="{CD0A1FC7-730C-44A4-AC27-1ED0C3B5EC3E}" destId="{66AE36F0-8D82-4CF0-A552-2678AC32AD26}" srcOrd="6" destOrd="0" presId="urn:microsoft.com/office/officeart/2005/8/layout/hProcess11"/>
    <dgm:cxn modelId="{3A9D5A44-D21D-43D7-BC20-731A512D6AEB}" type="presParOf" srcId="{66AE36F0-8D82-4CF0-A552-2678AC32AD26}" destId="{0937B3CD-7B89-415C-B5F9-7CDC5814BFDC}" srcOrd="0" destOrd="0" presId="urn:microsoft.com/office/officeart/2005/8/layout/hProcess11"/>
    <dgm:cxn modelId="{7DF069A0-5C74-441E-9ECC-914E2AE9B490}" type="presParOf" srcId="{66AE36F0-8D82-4CF0-A552-2678AC32AD26}" destId="{C63CFC08-6030-4B14-B61A-D9F6DADF5902}" srcOrd="1" destOrd="0" presId="urn:microsoft.com/office/officeart/2005/8/layout/hProcess11"/>
    <dgm:cxn modelId="{A041A401-4066-4439-AEBE-7FCCC04CF051}" type="presParOf" srcId="{66AE36F0-8D82-4CF0-A552-2678AC32AD26}" destId="{9D435C22-BC16-4F41-AE5D-0919D07AA2D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655506-0BB3-402A-9BBF-94C7C5F1A86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1F5C75C-BAC3-4E91-B83F-3977FD855B32}">
      <dgm:prSet/>
      <dgm:spPr/>
      <dgm:t>
        <a:bodyPr/>
        <a:lstStyle/>
        <a:p>
          <a:r>
            <a:rPr lang="en-US"/>
            <a:t>Targeted Controls: Prioritize monitoring for high-risk categories and merchants.</a:t>
          </a:r>
        </a:p>
      </dgm:t>
    </dgm:pt>
    <dgm:pt modelId="{7E1546FF-BB1E-4193-8C46-FE8C8678713B}" type="parTrans" cxnId="{FAC37862-EF6B-4D27-8780-A933FFD45769}">
      <dgm:prSet/>
      <dgm:spPr/>
      <dgm:t>
        <a:bodyPr/>
        <a:lstStyle/>
        <a:p>
          <a:endParaRPr lang="en-US"/>
        </a:p>
      </dgm:t>
    </dgm:pt>
    <dgm:pt modelId="{F0DD4A4B-C000-4A5D-8D79-E57C9675C893}" type="sibTrans" cxnId="{FAC37862-EF6B-4D27-8780-A933FFD45769}">
      <dgm:prSet/>
      <dgm:spPr/>
      <dgm:t>
        <a:bodyPr/>
        <a:lstStyle/>
        <a:p>
          <a:endParaRPr lang="en-US"/>
        </a:p>
      </dgm:t>
    </dgm:pt>
    <dgm:pt modelId="{C7ACA692-B128-4A74-AE03-3B4DB4722FD2}">
      <dgm:prSet/>
      <dgm:spPr/>
      <dgm:t>
        <a:bodyPr/>
        <a:lstStyle/>
        <a:p>
          <a:r>
            <a:rPr lang="en-US"/>
            <a:t>Dynamic Thresholds: Adjust fraud detection thresholds by transaction size and time of day.</a:t>
          </a:r>
        </a:p>
      </dgm:t>
    </dgm:pt>
    <dgm:pt modelId="{8E2A0D03-FFD7-442C-B2EF-ED5E77787DDF}" type="parTrans" cxnId="{895715EB-000A-4116-848F-75CDC9A69ED4}">
      <dgm:prSet/>
      <dgm:spPr/>
      <dgm:t>
        <a:bodyPr/>
        <a:lstStyle/>
        <a:p>
          <a:endParaRPr lang="en-US"/>
        </a:p>
      </dgm:t>
    </dgm:pt>
    <dgm:pt modelId="{B89DF2FB-0A11-4283-98E7-D85CDF2DCE03}" type="sibTrans" cxnId="{895715EB-000A-4116-848F-75CDC9A69ED4}">
      <dgm:prSet/>
      <dgm:spPr/>
      <dgm:t>
        <a:bodyPr/>
        <a:lstStyle/>
        <a:p>
          <a:endParaRPr lang="en-US"/>
        </a:p>
      </dgm:t>
    </dgm:pt>
    <dgm:pt modelId="{B084C920-D4CD-4782-A1F4-F3E23F48DCE3}">
      <dgm:prSet/>
      <dgm:spPr/>
      <dgm:t>
        <a:bodyPr/>
        <a:lstStyle/>
        <a:p>
          <a:r>
            <a:rPr lang="en-US" dirty="0"/>
            <a:t>Operational Integration: Embed the Logistic Regression model into transaction monitoring workflows.</a:t>
          </a:r>
        </a:p>
      </dgm:t>
    </dgm:pt>
    <dgm:pt modelId="{5BCF19AC-9863-431B-9A2B-7F0BB8596F15}" type="parTrans" cxnId="{132B7BA6-47E2-4AE0-BB0C-C95B51DE88DF}">
      <dgm:prSet/>
      <dgm:spPr/>
      <dgm:t>
        <a:bodyPr/>
        <a:lstStyle/>
        <a:p>
          <a:endParaRPr lang="en-US"/>
        </a:p>
      </dgm:t>
    </dgm:pt>
    <dgm:pt modelId="{65DDBCDB-2FD8-4D3A-902E-26E8801C3732}" type="sibTrans" cxnId="{132B7BA6-47E2-4AE0-BB0C-C95B51DE88DF}">
      <dgm:prSet/>
      <dgm:spPr/>
      <dgm:t>
        <a:bodyPr/>
        <a:lstStyle/>
        <a:p>
          <a:endParaRPr lang="en-US"/>
        </a:p>
      </dgm:t>
    </dgm:pt>
    <dgm:pt modelId="{62B1EE63-9F34-4E9A-8F6B-EB62E7DEFB0A}">
      <dgm:prSet/>
      <dgm:spPr/>
      <dgm:t>
        <a:bodyPr/>
        <a:lstStyle/>
        <a:p>
          <a:r>
            <a:rPr lang="en-US"/>
            <a:t>Continuous Learning: Establish a cycle of model retraining to adapt to evolving fraud patterns.</a:t>
          </a:r>
        </a:p>
      </dgm:t>
    </dgm:pt>
    <dgm:pt modelId="{CA5AE187-EE16-400E-B58C-CE20A1A0E32D}" type="parTrans" cxnId="{E81AD436-5637-4536-A661-F52773D94A37}">
      <dgm:prSet/>
      <dgm:spPr/>
      <dgm:t>
        <a:bodyPr/>
        <a:lstStyle/>
        <a:p>
          <a:endParaRPr lang="en-US"/>
        </a:p>
      </dgm:t>
    </dgm:pt>
    <dgm:pt modelId="{1D66B1A2-A411-4F42-92B2-9C863C5E779C}" type="sibTrans" cxnId="{E81AD436-5637-4536-A661-F52773D94A37}">
      <dgm:prSet/>
      <dgm:spPr/>
      <dgm:t>
        <a:bodyPr/>
        <a:lstStyle/>
        <a:p>
          <a:endParaRPr lang="en-US"/>
        </a:p>
      </dgm:t>
    </dgm:pt>
    <dgm:pt modelId="{B1CE20CC-9458-482D-94E2-72A0670EEE4F}">
      <dgm:prSet/>
      <dgm:spPr/>
      <dgm:t>
        <a:bodyPr/>
        <a:lstStyle/>
        <a:p>
          <a:r>
            <a:rPr lang="en-US" dirty="0"/>
            <a:t>Business Alignment: Share insights with risk/compliance teams to refine policies and minimize customer disruption.</a:t>
          </a:r>
        </a:p>
      </dgm:t>
    </dgm:pt>
    <dgm:pt modelId="{BE101213-9E68-408C-907B-AB42877B9761}" type="parTrans" cxnId="{79E3F409-78BA-4AD9-9EF8-3433ADAA0336}">
      <dgm:prSet/>
      <dgm:spPr/>
      <dgm:t>
        <a:bodyPr/>
        <a:lstStyle/>
        <a:p>
          <a:endParaRPr lang="en-US"/>
        </a:p>
      </dgm:t>
    </dgm:pt>
    <dgm:pt modelId="{185B9E98-A5A3-4E2D-8D1E-CE414C5FFDD1}" type="sibTrans" cxnId="{79E3F409-78BA-4AD9-9EF8-3433ADAA0336}">
      <dgm:prSet/>
      <dgm:spPr/>
      <dgm:t>
        <a:bodyPr/>
        <a:lstStyle/>
        <a:p>
          <a:endParaRPr lang="en-US"/>
        </a:p>
      </dgm:t>
    </dgm:pt>
    <dgm:pt modelId="{8EFE4465-FD3A-4EB8-BBBF-4C761286322C}" type="pres">
      <dgm:prSet presAssocID="{43655506-0BB3-402A-9BBF-94C7C5F1A868}" presName="root" presStyleCnt="0">
        <dgm:presLayoutVars>
          <dgm:dir/>
          <dgm:resizeHandles val="exact"/>
        </dgm:presLayoutVars>
      </dgm:prSet>
      <dgm:spPr/>
    </dgm:pt>
    <dgm:pt modelId="{F2E0E9CC-DF48-4976-A061-8022893BF85E}" type="pres">
      <dgm:prSet presAssocID="{43655506-0BB3-402A-9BBF-94C7C5F1A868}" presName="container" presStyleCnt="0">
        <dgm:presLayoutVars>
          <dgm:dir/>
          <dgm:resizeHandles val="exact"/>
        </dgm:presLayoutVars>
      </dgm:prSet>
      <dgm:spPr/>
    </dgm:pt>
    <dgm:pt modelId="{E02C8C7A-692C-4721-9743-CA4FB0B365FE}" type="pres">
      <dgm:prSet presAssocID="{B1F5C75C-BAC3-4E91-B83F-3977FD855B32}" presName="compNode" presStyleCnt="0"/>
      <dgm:spPr/>
    </dgm:pt>
    <dgm:pt modelId="{7C4C7279-EC54-4068-91F2-AA27402A1B5A}" type="pres">
      <dgm:prSet presAssocID="{B1F5C75C-BAC3-4E91-B83F-3977FD855B32}" presName="iconBgRect" presStyleLbl="bgShp" presStyleIdx="0" presStyleCnt="5"/>
      <dgm:spPr/>
    </dgm:pt>
    <dgm:pt modelId="{76DE1B9A-FCA8-4D13-B766-B1D8F35FF750}" type="pres">
      <dgm:prSet presAssocID="{B1F5C75C-BAC3-4E91-B83F-3977FD855B3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A274EA4-B9F1-4A5B-B94A-BD64BBE99BD6}" type="pres">
      <dgm:prSet presAssocID="{B1F5C75C-BAC3-4E91-B83F-3977FD855B32}" presName="spaceRect" presStyleCnt="0"/>
      <dgm:spPr/>
    </dgm:pt>
    <dgm:pt modelId="{45877797-A758-48F8-9A26-2FC3B92AB846}" type="pres">
      <dgm:prSet presAssocID="{B1F5C75C-BAC3-4E91-B83F-3977FD855B32}" presName="textRect" presStyleLbl="revTx" presStyleIdx="0" presStyleCnt="5">
        <dgm:presLayoutVars>
          <dgm:chMax val="1"/>
          <dgm:chPref val="1"/>
        </dgm:presLayoutVars>
      </dgm:prSet>
      <dgm:spPr/>
    </dgm:pt>
    <dgm:pt modelId="{9DFAE102-CF23-4D9B-8254-B23F8AF6DB6E}" type="pres">
      <dgm:prSet presAssocID="{F0DD4A4B-C000-4A5D-8D79-E57C9675C893}" presName="sibTrans" presStyleLbl="sibTrans2D1" presStyleIdx="0" presStyleCnt="0"/>
      <dgm:spPr/>
    </dgm:pt>
    <dgm:pt modelId="{673474AD-08BD-4FF9-8E96-7DEDF2B71694}" type="pres">
      <dgm:prSet presAssocID="{C7ACA692-B128-4A74-AE03-3B4DB4722FD2}" presName="compNode" presStyleCnt="0"/>
      <dgm:spPr/>
    </dgm:pt>
    <dgm:pt modelId="{4230F12E-A8FF-4760-967A-EABB64245002}" type="pres">
      <dgm:prSet presAssocID="{C7ACA692-B128-4A74-AE03-3B4DB4722FD2}" presName="iconBgRect" presStyleLbl="bgShp" presStyleIdx="1" presStyleCnt="5"/>
      <dgm:spPr/>
    </dgm:pt>
    <dgm:pt modelId="{7D53B5CB-CA2D-4036-9946-820E28F1F78A}" type="pres">
      <dgm:prSet presAssocID="{C7ACA692-B128-4A74-AE03-3B4DB4722FD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3CB4F070-5958-423B-B05B-76D721941C31}" type="pres">
      <dgm:prSet presAssocID="{C7ACA692-B128-4A74-AE03-3B4DB4722FD2}" presName="spaceRect" presStyleCnt="0"/>
      <dgm:spPr/>
    </dgm:pt>
    <dgm:pt modelId="{CCF006EB-6604-45F0-8BFE-A37AF6092041}" type="pres">
      <dgm:prSet presAssocID="{C7ACA692-B128-4A74-AE03-3B4DB4722FD2}" presName="textRect" presStyleLbl="revTx" presStyleIdx="1" presStyleCnt="5">
        <dgm:presLayoutVars>
          <dgm:chMax val="1"/>
          <dgm:chPref val="1"/>
        </dgm:presLayoutVars>
      </dgm:prSet>
      <dgm:spPr/>
    </dgm:pt>
    <dgm:pt modelId="{96230E5B-513D-4C2E-85D6-9F07FABEFCB8}" type="pres">
      <dgm:prSet presAssocID="{B89DF2FB-0A11-4283-98E7-D85CDF2DCE03}" presName="sibTrans" presStyleLbl="sibTrans2D1" presStyleIdx="0" presStyleCnt="0"/>
      <dgm:spPr/>
    </dgm:pt>
    <dgm:pt modelId="{73D03530-49C6-47CF-9FF1-07E9FAB09057}" type="pres">
      <dgm:prSet presAssocID="{B084C920-D4CD-4782-A1F4-F3E23F48DCE3}" presName="compNode" presStyleCnt="0"/>
      <dgm:spPr/>
    </dgm:pt>
    <dgm:pt modelId="{0D049A5E-395C-44DE-8B97-599CC331F7E2}" type="pres">
      <dgm:prSet presAssocID="{B084C920-D4CD-4782-A1F4-F3E23F48DCE3}" presName="iconBgRect" presStyleLbl="bgShp" presStyleIdx="2" presStyleCnt="5"/>
      <dgm:spPr/>
    </dgm:pt>
    <dgm:pt modelId="{86A5FA38-033F-4B7C-AC47-1688990C20A1}" type="pres">
      <dgm:prSet presAssocID="{B084C920-D4CD-4782-A1F4-F3E23F48DCE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B530BCFD-D287-45F7-8314-72C9901F074A}" type="pres">
      <dgm:prSet presAssocID="{B084C920-D4CD-4782-A1F4-F3E23F48DCE3}" presName="spaceRect" presStyleCnt="0"/>
      <dgm:spPr/>
    </dgm:pt>
    <dgm:pt modelId="{3775D53E-CCC5-4FC8-8555-7F82B5F916EC}" type="pres">
      <dgm:prSet presAssocID="{B084C920-D4CD-4782-A1F4-F3E23F48DCE3}" presName="textRect" presStyleLbl="revTx" presStyleIdx="2" presStyleCnt="5">
        <dgm:presLayoutVars>
          <dgm:chMax val="1"/>
          <dgm:chPref val="1"/>
        </dgm:presLayoutVars>
      </dgm:prSet>
      <dgm:spPr/>
    </dgm:pt>
    <dgm:pt modelId="{C2B5DF41-14EA-405B-A9B4-C1818A85FDB9}" type="pres">
      <dgm:prSet presAssocID="{65DDBCDB-2FD8-4D3A-902E-26E8801C3732}" presName="sibTrans" presStyleLbl="sibTrans2D1" presStyleIdx="0" presStyleCnt="0"/>
      <dgm:spPr/>
    </dgm:pt>
    <dgm:pt modelId="{618DBACF-1748-4416-84EC-A2645942037D}" type="pres">
      <dgm:prSet presAssocID="{62B1EE63-9F34-4E9A-8F6B-EB62E7DEFB0A}" presName="compNode" presStyleCnt="0"/>
      <dgm:spPr/>
    </dgm:pt>
    <dgm:pt modelId="{2E80EC13-9147-45A6-ADF9-8625FCB77DE4}" type="pres">
      <dgm:prSet presAssocID="{62B1EE63-9F34-4E9A-8F6B-EB62E7DEFB0A}" presName="iconBgRect" presStyleLbl="bgShp" presStyleIdx="3" presStyleCnt="5"/>
      <dgm:spPr/>
    </dgm:pt>
    <dgm:pt modelId="{5CA38D47-CAE0-4898-94AC-E70228B0E368}" type="pres">
      <dgm:prSet presAssocID="{62B1EE63-9F34-4E9A-8F6B-EB62E7DEFB0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DBFF6F4-C2BC-4B0A-BE05-0E09BB9C0706}" type="pres">
      <dgm:prSet presAssocID="{62B1EE63-9F34-4E9A-8F6B-EB62E7DEFB0A}" presName="spaceRect" presStyleCnt="0"/>
      <dgm:spPr/>
    </dgm:pt>
    <dgm:pt modelId="{B6AD3C92-CA83-4A12-9E9E-C1C4E4C0DEE8}" type="pres">
      <dgm:prSet presAssocID="{62B1EE63-9F34-4E9A-8F6B-EB62E7DEFB0A}" presName="textRect" presStyleLbl="revTx" presStyleIdx="3" presStyleCnt="5">
        <dgm:presLayoutVars>
          <dgm:chMax val="1"/>
          <dgm:chPref val="1"/>
        </dgm:presLayoutVars>
      </dgm:prSet>
      <dgm:spPr/>
    </dgm:pt>
    <dgm:pt modelId="{5492A0D9-162B-4F72-B369-43EC85B0AC1B}" type="pres">
      <dgm:prSet presAssocID="{1D66B1A2-A411-4F42-92B2-9C863C5E779C}" presName="sibTrans" presStyleLbl="sibTrans2D1" presStyleIdx="0" presStyleCnt="0"/>
      <dgm:spPr/>
    </dgm:pt>
    <dgm:pt modelId="{4455EA2E-B3BF-49FD-9055-B943E185C87F}" type="pres">
      <dgm:prSet presAssocID="{B1CE20CC-9458-482D-94E2-72A0670EEE4F}" presName="compNode" presStyleCnt="0"/>
      <dgm:spPr/>
    </dgm:pt>
    <dgm:pt modelId="{1DF883C9-735B-41ED-B7BD-EDFE7E4E9895}" type="pres">
      <dgm:prSet presAssocID="{B1CE20CC-9458-482D-94E2-72A0670EEE4F}" presName="iconBgRect" presStyleLbl="bgShp" presStyleIdx="4" presStyleCnt="5"/>
      <dgm:spPr/>
    </dgm:pt>
    <dgm:pt modelId="{F518D6CC-34CC-4CC6-A3B7-969E00AA0DEE}" type="pres">
      <dgm:prSet presAssocID="{B1CE20CC-9458-482D-94E2-72A0670EEE4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3C23E267-D874-4026-92F6-3AE7A5D6018B}" type="pres">
      <dgm:prSet presAssocID="{B1CE20CC-9458-482D-94E2-72A0670EEE4F}" presName="spaceRect" presStyleCnt="0"/>
      <dgm:spPr/>
    </dgm:pt>
    <dgm:pt modelId="{DD09DC62-5256-49B6-930E-4653A3B12947}" type="pres">
      <dgm:prSet presAssocID="{B1CE20CC-9458-482D-94E2-72A0670EEE4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9E3F409-78BA-4AD9-9EF8-3433ADAA0336}" srcId="{43655506-0BB3-402A-9BBF-94C7C5F1A868}" destId="{B1CE20CC-9458-482D-94E2-72A0670EEE4F}" srcOrd="4" destOrd="0" parTransId="{BE101213-9E68-408C-907B-AB42877B9761}" sibTransId="{185B9E98-A5A3-4E2D-8D1E-CE414C5FFDD1}"/>
    <dgm:cxn modelId="{4B7FF625-0B77-44CD-A527-105BF3611FF7}" type="presOf" srcId="{65DDBCDB-2FD8-4D3A-902E-26E8801C3732}" destId="{C2B5DF41-14EA-405B-A9B4-C1818A85FDB9}" srcOrd="0" destOrd="0" presId="urn:microsoft.com/office/officeart/2018/2/layout/IconCircleList"/>
    <dgm:cxn modelId="{E81AD436-5637-4536-A661-F52773D94A37}" srcId="{43655506-0BB3-402A-9BBF-94C7C5F1A868}" destId="{62B1EE63-9F34-4E9A-8F6B-EB62E7DEFB0A}" srcOrd="3" destOrd="0" parTransId="{CA5AE187-EE16-400E-B58C-CE20A1A0E32D}" sibTransId="{1D66B1A2-A411-4F42-92B2-9C863C5E779C}"/>
    <dgm:cxn modelId="{FAC37862-EF6B-4D27-8780-A933FFD45769}" srcId="{43655506-0BB3-402A-9BBF-94C7C5F1A868}" destId="{B1F5C75C-BAC3-4E91-B83F-3977FD855B32}" srcOrd="0" destOrd="0" parTransId="{7E1546FF-BB1E-4193-8C46-FE8C8678713B}" sibTransId="{F0DD4A4B-C000-4A5D-8D79-E57C9675C893}"/>
    <dgm:cxn modelId="{FBD37243-B083-48F1-A78B-D30F512C4F4C}" type="presOf" srcId="{F0DD4A4B-C000-4A5D-8D79-E57C9675C893}" destId="{9DFAE102-CF23-4D9B-8254-B23F8AF6DB6E}" srcOrd="0" destOrd="0" presId="urn:microsoft.com/office/officeart/2018/2/layout/IconCircleList"/>
    <dgm:cxn modelId="{AB8F4465-8378-4709-A512-1DA9B3E0669D}" type="presOf" srcId="{B084C920-D4CD-4782-A1F4-F3E23F48DCE3}" destId="{3775D53E-CCC5-4FC8-8555-7F82B5F916EC}" srcOrd="0" destOrd="0" presId="urn:microsoft.com/office/officeart/2018/2/layout/IconCircleList"/>
    <dgm:cxn modelId="{9F681E6E-E1C8-4695-A52E-10903D8BAEF7}" type="presOf" srcId="{C7ACA692-B128-4A74-AE03-3B4DB4722FD2}" destId="{CCF006EB-6604-45F0-8BFE-A37AF6092041}" srcOrd="0" destOrd="0" presId="urn:microsoft.com/office/officeart/2018/2/layout/IconCircleList"/>
    <dgm:cxn modelId="{0463249B-FACE-4440-B1F3-D06B669FBA49}" type="presOf" srcId="{B1CE20CC-9458-482D-94E2-72A0670EEE4F}" destId="{DD09DC62-5256-49B6-930E-4653A3B12947}" srcOrd="0" destOrd="0" presId="urn:microsoft.com/office/officeart/2018/2/layout/IconCircleList"/>
    <dgm:cxn modelId="{132B7BA6-47E2-4AE0-BB0C-C95B51DE88DF}" srcId="{43655506-0BB3-402A-9BBF-94C7C5F1A868}" destId="{B084C920-D4CD-4782-A1F4-F3E23F48DCE3}" srcOrd="2" destOrd="0" parTransId="{5BCF19AC-9863-431B-9A2B-7F0BB8596F15}" sibTransId="{65DDBCDB-2FD8-4D3A-902E-26E8801C3732}"/>
    <dgm:cxn modelId="{D1928CC0-2C00-4720-9C21-E7EBE11785D6}" type="presOf" srcId="{43655506-0BB3-402A-9BBF-94C7C5F1A868}" destId="{8EFE4465-FD3A-4EB8-BBBF-4C761286322C}" srcOrd="0" destOrd="0" presId="urn:microsoft.com/office/officeart/2018/2/layout/IconCircleList"/>
    <dgm:cxn modelId="{ED5F6DDD-E518-438B-826C-32E0199C1D02}" type="presOf" srcId="{B1F5C75C-BAC3-4E91-B83F-3977FD855B32}" destId="{45877797-A758-48F8-9A26-2FC3B92AB846}" srcOrd="0" destOrd="0" presId="urn:microsoft.com/office/officeart/2018/2/layout/IconCircleList"/>
    <dgm:cxn modelId="{532A60E7-5C20-40E6-AFBA-B90C305DBAC8}" type="presOf" srcId="{B89DF2FB-0A11-4283-98E7-D85CDF2DCE03}" destId="{96230E5B-513D-4C2E-85D6-9F07FABEFCB8}" srcOrd="0" destOrd="0" presId="urn:microsoft.com/office/officeart/2018/2/layout/IconCircleList"/>
    <dgm:cxn modelId="{895715EB-000A-4116-848F-75CDC9A69ED4}" srcId="{43655506-0BB3-402A-9BBF-94C7C5F1A868}" destId="{C7ACA692-B128-4A74-AE03-3B4DB4722FD2}" srcOrd="1" destOrd="0" parTransId="{8E2A0D03-FFD7-442C-B2EF-ED5E77787DDF}" sibTransId="{B89DF2FB-0A11-4283-98E7-D85CDF2DCE03}"/>
    <dgm:cxn modelId="{CE24A5ED-1E1D-407A-B1E3-BF6FD3865C31}" type="presOf" srcId="{62B1EE63-9F34-4E9A-8F6B-EB62E7DEFB0A}" destId="{B6AD3C92-CA83-4A12-9E9E-C1C4E4C0DEE8}" srcOrd="0" destOrd="0" presId="urn:microsoft.com/office/officeart/2018/2/layout/IconCircleList"/>
    <dgm:cxn modelId="{6BD534F6-32D0-43AE-BA6F-23662E70AC8A}" type="presOf" srcId="{1D66B1A2-A411-4F42-92B2-9C863C5E779C}" destId="{5492A0D9-162B-4F72-B369-43EC85B0AC1B}" srcOrd="0" destOrd="0" presId="urn:microsoft.com/office/officeart/2018/2/layout/IconCircleList"/>
    <dgm:cxn modelId="{2D7C9BD2-E769-48C3-A3FE-FFC42001E836}" type="presParOf" srcId="{8EFE4465-FD3A-4EB8-BBBF-4C761286322C}" destId="{F2E0E9CC-DF48-4976-A061-8022893BF85E}" srcOrd="0" destOrd="0" presId="urn:microsoft.com/office/officeart/2018/2/layout/IconCircleList"/>
    <dgm:cxn modelId="{C4663D76-0EAB-4294-BFFF-1F510DDDB091}" type="presParOf" srcId="{F2E0E9CC-DF48-4976-A061-8022893BF85E}" destId="{E02C8C7A-692C-4721-9743-CA4FB0B365FE}" srcOrd="0" destOrd="0" presId="urn:microsoft.com/office/officeart/2018/2/layout/IconCircleList"/>
    <dgm:cxn modelId="{5F95D18E-1052-40D8-984A-33F09B24ECE9}" type="presParOf" srcId="{E02C8C7A-692C-4721-9743-CA4FB0B365FE}" destId="{7C4C7279-EC54-4068-91F2-AA27402A1B5A}" srcOrd="0" destOrd="0" presId="urn:microsoft.com/office/officeart/2018/2/layout/IconCircleList"/>
    <dgm:cxn modelId="{6CFDB1B2-0A9E-41A8-ABBA-A9C5C90DCC53}" type="presParOf" srcId="{E02C8C7A-692C-4721-9743-CA4FB0B365FE}" destId="{76DE1B9A-FCA8-4D13-B766-B1D8F35FF750}" srcOrd="1" destOrd="0" presId="urn:microsoft.com/office/officeart/2018/2/layout/IconCircleList"/>
    <dgm:cxn modelId="{174B337E-2A67-4CE5-9A05-04A712D55E75}" type="presParOf" srcId="{E02C8C7A-692C-4721-9743-CA4FB0B365FE}" destId="{EA274EA4-B9F1-4A5B-B94A-BD64BBE99BD6}" srcOrd="2" destOrd="0" presId="urn:microsoft.com/office/officeart/2018/2/layout/IconCircleList"/>
    <dgm:cxn modelId="{18C156EB-5C52-455E-A64E-D33047CC940F}" type="presParOf" srcId="{E02C8C7A-692C-4721-9743-CA4FB0B365FE}" destId="{45877797-A758-48F8-9A26-2FC3B92AB846}" srcOrd="3" destOrd="0" presId="urn:microsoft.com/office/officeart/2018/2/layout/IconCircleList"/>
    <dgm:cxn modelId="{59CADE8D-6938-4CD4-8720-0C46686FC197}" type="presParOf" srcId="{F2E0E9CC-DF48-4976-A061-8022893BF85E}" destId="{9DFAE102-CF23-4D9B-8254-B23F8AF6DB6E}" srcOrd="1" destOrd="0" presId="urn:microsoft.com/office/officeart/2018/2/layout/IconCircleList"/>
    <dgm:cxn modelId="{C2D05B21-3E7F-4C1A-864B-2FFFDB8C32FF}" type="presParOf" srcId="{F2E0E9CC-DF48-4976-A061-8022893BF85E}" destId="{673474AD-08BD-4FF9-8E96-7DEDF2B71694}" srcOrd="2" destOrd="0" presId="urn:microsoft.com/office/officeart/2018/2/layout/IconCircleList"/>
    <dgm:cxn modelId="{1FE3B52F-A813-47D9-BA9E-B0963AC00274}" type="presParOf" srcId="{673474AD-08BD-4FF9-8E96-7DEDF2B71694}" destId="{4230F12E-A8FF-4760-967A-EABB64245002}" srcOrd="0" destOrd="0" presId="urn:microsoft.com/office/officeart/2018/2/layout/IconCircleList"/>
    <dgm:cxn modelId="{A515C2F5-8822-4659-B41D-AD542F0D1B9D}" type="presParOf" srcId="{673474AD-08BD-4FF9-8E96-7DEDF2B71694}" destId="{7D53B5CB-CA2D-4036-9946-820E28F1F78A}" srcOrd="1" destOrd="0" presId="urn:microsoft.com/office/officeart/2018/2/layout/IconCircleList"/>
    <dgm:cxn modelId="{13D9B8B3-CDF6-4D63-8A6C-6DD41B127566}" type="presParOf" srcId="{673474AD-08BD-4FF9-8E96-7DEDF2B71694}" destId="{3CB4F070-5958-423B-B05B-76D721941C31}" srcOrd="2" destOrd="0" presId="urn:microsoft.com/office/officeart/2018/2/layout/IconCircleList"/>
    <dgm:cxn modelId="{CFFBF9D2-4958-40A6-A5F0-AF831B128CCD}" type="presParOf" srcId="{673474AD-08BD-4FF9-8E96-7DEDF2B71694}" destId="{CCF006EB-6604-45F0-8BFE-A37AF6092041}" srcOrd="3" destOrd="0" presId="urn:microsoft.com/office/officeart/2018/2/layout/IconCircleList"/>
    <dgm:cxn modelId="{4D2A4E08-1731-49DB-B46F-F42692C3B498}" type="presParOf" srcId="{F2E0E9CC-DF48-4976-A061-8022893BF85E}" destId="{96230E5B-513D-4C2E-85D6-9F07FABEFCB8}" srcOrd="3" destOrd="0" presId="urn:microsoft.com/office/officeart/2018/2/layout/IconCircleList"/>
    <dgm:cxn modelId="{F930ABF7-F47E-4C82-ABA9-C27EABAACE6A}" type="presParOf" srcId="{F2E0E9CC-DF48-4976-A061-8022893BF85E}" destId="{73D03530-49C6-47CF-9FF1-07E9FAB09057}" srcOrd="4" destOrd="0" presId="urn:microsoft.com/office/officeart/2018/2/layout/IconCircleList"/>
    <dgm:cxn modelId="{FB7832F2-29E2-422A-85FD-54954DD99B8B}" type="presParOf" srcId="{73D03530-49C6-47CF-9FF1-07E9FAB09057}" destId="{0D049A5E-395C-44DE-8B97-599CC331F7E2}" srcOrd="0" destOrd="0" presId="urn:microsoft.com/office/officeart/2018/2/layout/IconCircleList"/>
    <dgm:cxn modelId="{EC3BA7B9-E1D3-474E-90EE-28C04DA35558}" type="presParOf" srcId="{73D03530-49C6-47CF-9FF1-07E9FAB09057}" destId="{86A5FA38-033F-4B7C-AC47-1688990C20A1}" srcOrd="1" destOrd="0" presId="urn:microsoft.com/office/officeart/2018/2/layout/IconCircleList"/>
    <dgm:cxn modelId="{DDED79B3-D2EA-4742-8690-6EF241F9036E}" type="presParOf" srcId="{73D03530-49C6-47CF-9FF1-07E9FAB09057}" destId="{B530BCFD-D287-45F7-8314-72C9901F074A}" srcOrd="2" destOrd="0" presId="urn:microsoft.com/office/officeart/2018/2/layout/IconCircleList"/>
    <dgm:cxn modelId="{D8AF116B-88C5-4FE2-AD19-29AC87152BB4}" type="presParOf" srcId="{73D03530-49C6-47CF-9FF1-07E9FAB09057}" destId="{3775D53E-CCC5-4FC8-8555-7F82B5F916EC}" srcOrd="3" destOrd="0" presId="urn:microsoft.com/office/officeart/2018/2/layout/IconCircleList"/>
    <dgm:cxn modelId="{ED7DFA10-63D6-4254-AD69-5551054EE66C}" type="presParOf" srcId="{F2E0E9CC-DF48-4976-A061-8022893BF85E}" destId="{C2B5DF41-14EA-405B-A9B4-C1818A85FDB9}" srcOrd="5" destOrd="0" presId="urn:microsoft.com/office/officeart/2018/2/layout/IconCircleList"/>
    <dgm:cxn modelId="{E373C646-DAF3-4AB0-9080-1CE662B644EF}" type="presParOf" srcId="{F2E0E9CC-DF48-4976-A061-8022893BF85E}" destId="{618DBACF-1748-4416-84EC-A2645942037D}" srcOrd="6" destOrd="0" presId="urn:microsoft.com/office/officeart/2018/2/layout/IconCircleList"/>
    <dgm:cxn modelId="{89F93709-866B-4739-9AFD-8865B19BB8A0}" type="presParOf" srcId="{618DBACF-1748-4416-84EC-A2645942037D}" destId="{2E80EC13-9147-45A6-ADF9-8625FCB77DE4}" srcOrd="0" destOrd="0" presId="urn:microsoft.com/office/officeart/2018/2/layout/IconCircleList"/>
    <dgm:cxn modelId="{84367941-013D-4D86-B50A-39B70152EDF6}" type="presParOf" srcId="{618DBACF-1748-4416-84EC-A2645942037D}" destId="{5CA38D47-CAE0-4898-94AC-E70228B0E368}" srcOrd="1" destOrd="0" presId="urn:microsoft.com/office/officeart/2018/2/layout/IconCircleList"/>
    <dgm:cxn modelId="{D334AD73-DA25-4758-A44F-BB5147F9BB56}" type="presParOf" srcId="{618DBACF-1748-4416-84EC-A2645942037D}" destId="{7DBFF6F4-C2BC-4B0A-BE05-0E09BB9C0706}" srcOrd="2" destOrd="0" presId="urn:microsoft.com/office/officeart/2018/2/layout/IconCircleList"/>
    <dgm:cxn modelId="{91B8476E-B36C-4F91-BEDB-97C9A9862C70}" type="presParOf" srcId="{618DBACF-1748-4416-84EC-A2645942037D}" destId="{B6AD3C92-CA83-4A12-9E9E-C1C4E4C0DEE8}" srcOrd="3" destOrd="0" presId="urn:microsoft.com/office/officeart/2018/2/layout/IconCircleList"/>
    <dgm:cxn modelId="{5F62A684-E36E-469D-95F6-13DC9887BDC7}" type="presParOf" srcId="{F2E0E9CC-DF48-4976-A061-8022893BF85E}" destId="{5492A0D9-162B-4F72-B369-43EC85B0AC1B}" srcOrd="7" destOrd="0" presId="urn:microsoft.com/office/officeart/2018/2/layout/IconCircleList"/>
    <dgm:cxn modelId="{9AC39FB5-69EC-4E5B-86B7-38F4E45E34F4}" type="presParOf" srcId="{F2E0E9CC-DF48-4976-A061-8022893BF85E}" destId="{4455EA2E-B3BF-49FD-9055-B943E185C87F}" srcOrd="8" destOrd="0" presId="urn:microsoft.com/office/officeart/2018/2/layout/IconCircleList"/>
    <dgm:cxn modelId="{48E7969C-4824-4515-A78C-CA36795D77CA}" type="presParOf" srcId="{4455EA2E-B3BF-49FD-9055-B943E185C87F}" destId="{1DF883C9-735B-41ED-B7BD-EDFE7E4E9895}" srcOrd="0" destOrd="0" presId="urn:microsoft.com/office/officeart/2018/2/layout/IconCircleList"/>
    <dgm:cxn modelId="{C5A8C26A-08D4-44DD-9C7F-6E45ECF346AD}" type="presParOf" srcId="{4455EA2E-B3BF-49FD-9055-B943E185C87F}" destId="{F518D6CC-34CC-4CC6-A3B7-969E00AA0DEE}" srcOrd="1" destOrd="0" presId="urn:microsoft.com/office/officeart/2018/2/layout/IconCircleList"/>
    <dgm:cxn modelId="{1D7286D6-7D3A-4F03-9393-BCD3D6FA1208}" type="presParOf" srcId="{4455EA2E-B3BF-49FD-9055-B943E185C87F}" destId="{3C23E267-D874-4026-92F6-3AE7A5D6018B}" srcOrd="2" destOrd="0" presId="urn:microsoft.com/office/officeart/2018/2/layout/IconCircleList"/>
    <dgm:cxn modelId="{F83CCD66-3AFB-4AFD-9041-17C2501FB925}" type="presParOf" srcId="{4455EA2E-B3BF-49FD-9055-B943E185C87F}" destId="{DD09DC62-5256-49B6-930E-4653A3B1294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8AEF4-D810-4227-9D4C-1E90C8530B77}">
      <dsp:nvSpPr>
        <dsp:cNvPr id="0" name=""/>
        <dsp:cNvSpPr/>
      </dsp:nvSpPr>
      <dsp:spPr>
        <a:xfrm>
          <a:off x="0" y="1901"/>
          <a:ext cx="4657927" cy="9637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3A35D-F4B4-47A7-8E48-F85049E82C75}">
      <dsp:nvSpPr>
        <dsp:cNvPr id="0" name=""/>
        <dsp:cNvSpPr/>
      </dsp:nvSpPr>
      <dsp:spPr>
        <a:xfrm>
          <a:off x="291535" y="218745"/>
          <a:ext cx="530063" cy="5300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4C744-4E92-4BB2-8F01-AE7262106ED4}">
      <dsp:nvSpPr>
        <dsp:cNvPr id="0" name=""/>
        <dsp:cNvSpPr/>
      </dsp:nvSpPr>
      <dsp:spPr>
        <a:xfrm>
          <a:off x="1113134" y="1901"/>
          <a:ext cx="3544793" cy="96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97" tIns="101997" rIns="101997" bIns="1019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Merchant ID: unique merchant reference.</a:t>
          </a:r>
        </a:p>
      </dsp:txBody>
      <dsp:txXfrm>
        <a:off x="1113134" y="1901"/>
        <a:ext cx="3544793" cy="963752"/>
      </dsp:txXfrm>
    </dsp:sp>
    <dsp:sp modelId="{CC0043BA-AF92-451C-A2E0-6EE8EDCB55BE}">
      <dsp:nvSpPr>
        <dsp:cNvPr id="0" name=""/>
        <dsp:cNvSpPr/>
      </dsp:nvSpPr>
      <dsp:spPr>
        <a:xfrm>
          <a:off x="0" y="1206592"/>
          <a:ext cx="4657927" cy="9637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AAE9C-B37B-4BCB-8ABA-0BB189EF308A}">
      <dsp:nvSpPr>
        <dsp:cNvPr id="0" name=""/>
        <dsp:cNvSpPr/>
      </dsp:nvSpPr>
      <dsp:spPr>
        <a:xfrm>
          <a:off x="291535" y="1423436"/>
          <a:ext cx="530063" cy="5300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1B1C30-BCFF-44DC-8BBF-666F2F763E55}">
      <dsp:nvSpPr>
        <dsp:cNvPr id="0" name=""/>
        <dsp:cNvSpPr/>
      </dsp:nvSpPr>
      <dsp:spPr>
        <a:xfrm>
          <a:off x="1113134" y="1206592"/>
          <a:ext cx="3544793" cy="96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97" tIns="101997" rIns="101997" bIns="1019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Category: type of purchase (travel, retail, health, etc.).</a:t>
          </a:r>
        </a:p>
      </dsp:txBody>
      <dsp:txXfrm>
        <a:off x="1113134" y="1206592"/>
        <a:ext cx="3544793" cy="963752"/>
      </dsp:txXfrm>
    </dsp:sp>
    <dsp:sp modelId="{1EBD6FD6-D8BB-4877-9A22-50642D88AD1D}">
      <dsp:nvSpPr>
        <dsp:cNvPr id="0" name=""/>
        <dsp:cNvSpPr/>
      </dsp:nvSpPr>
      <dsp:spPr>
        <a:xfrm>
          <a:off x="0" y="2411282"/>
          <a:ext cx="4657927" cy="9637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4C7413-D131-49C6-A32B-642E9DA5B121}">
      <dsp:nvSpPr>
        <dsp:cNvPr id="0" name=""/>
        <dsp:cNvSpPr/>
      </dsp:nvSpPr>
      <dsp:spPr>
        <a:xfrm>
          <a:off x="291535" y="2628126"/>
          <a:ext cx="530063" cy="5300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B1829-9EC5-466F-AB9E-A26385C786E3}">
      <dsp:nvSpPr>
        <dsp:cNvPr id="0" name=""/>
        <dsp:cNvSpPr/>
      </dsp:nvSpPr>
      <dsp:spPr>
        <a:xfrm>
          <a:off x="1113134" y="2411282"/>
          <a:ext cx="3544793" cy="96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97" tIns="101997" rIns="101997" bIns="1019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Category can have one or more Merchant ID</a:t>
          </a:r>
        </a:p>
      </dsp:txBody>
      <dsp:txXfrm>
        <a:off x="1113134" y="2411282"/>
        <a:ext cx="3544793" cy="963752"/>
      </dsp:txXfrm>
    </dsp:sp>
    <dsp:sp modelId="{C6724D62-845D-4E10-8FAE-9E2BEFA80BAE}">
      <dsp:nvSpPr>
        <dsp:cNvPr id="0" name=""/>
        <dsp:cNvSpPr/>
      </dsp:nvSpPr>
      <dsp:spPr>
        <a:xfrm>
          <a:off x="0" y="3615973"/>
          <a:ext cx="4657927" cy="9637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39A18-9653-42DF-B4B5-8E5B5EB959BB}">
      <dsp:nvSpPr>
        <dsp:cNvPr id="0" name=""/>
        <dsp:cNvSpPr/>
      </dsp:nvSpPr>
      <dsp:spPr>
        <a:xfrm>
          <a:off x="291535" y="3832817"/>
          <a:ext cx="530063" cy="5300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71EB7-5337-425F-93E1-E6DF51E3BB86}">
      <dsp:nvSpPr>
        <dsp:cNvPr id="0" name=""/>
        <dsp:cNvSpPr/>
      </dsp:nvSpPr>
      <dsp:spPr>
        <a:xfrm>
          <a:off x="1113134" y="3615973"/>
          <a:ext cx="3544793" cy="963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997" tIns="101997" rIns="101997" bIns="10199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Both are high-cardinality features.</a:t>
          </a:r>
        </a:p>
      </dsp:txBody>
      <dsp:txXfrm>
        <a:off x="1113134" y="3615973"/>
        <a:ext cx="3544793" cy="9637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27C71-0B86-41AC-9D8E-611302EFAC7B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45A9F-8FC9-43CD-A1BE-DFE1C00F37FA}">
      <dsp:nvSpPr>
        <dsp:cNvPr id="0" name=""/>
        <dsp:cNvSpPr/>
      </dsp:nvSpPr>
      <dsp:spPr>
        <a:xfrm>
          <a:off x="4736" y="0"/>
          <a:ext cx="22782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Input Data</a:t>
          </a:r>
          <a:endParaRPr lang="en-US" sz="2400" kern="1200" dirty="0"/>
        </a:p>
      </dsp:txBody>
      <dsp:txXfrm>
        <a:off x="4736" y="0"/>
        <a:ext cx="2278208" cy="1740535"/>
      </dsp:txXfrm>
    </dsp:sp>
    <dsp:sp modelId="{CF694717-BCFA-4FD2-A78C-08BCA9B9F615}">
      <dsp:nvSpPr>
        <dsp:cNvPr id="0" name=""/>
        <dsp:cNvSpPr/>
      </dsp:nvSpPr>
      <dsp:spPr>
        <a:xfrm>
          <a:off x="926274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0024B-1259-4E7A-86FF-0696DB42F873}">
      <dsp:nvSpPr>
        <dsp:cNvPr id="0" name=""/>
        <dsp:cNvSpPr/>
      </dsp:nvSpPr>
      <dsp:spPr>
        <a:xfrm>
          <a:off x="2396855" y="2610802"/>
          <a:ext cx="22782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Preprocessing</a:t>
          </a:r>
          <a:endParaRPr lang="en-US" sz="2400" kern="1200" dirty="0"/>
        </a:p>
      </dsp:txBody>
      <dsp:txXfrm>
        <a:off x="2396855" y="2610802"/>
        <a:ext cx="2278208" cy="1740535"/>
      </dsp:txXfrm>
    </dsp:sp>
    <dsp:sp modelId="{B117EB7E-C112-4226-B8A1-414EDE5BDAC6}">
      <dsp:nvSpPr>
        <dsp:cNvPr id="0" name=""/>
        <dsp:cNvSpPr/>
      </dsp:nvSpPr>
      <dsp:spPr>
        <a:xfrm>
          <a:off x="3318393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FE4596-0B55-46E6-8CDC-8EA9A4FAF14A}">
      <dsp:nvSpPr>
        <dsp:cNvPr id="0" name=""/>
        <dsp:cNvSpPr/>
      </dsp:nvSpPr>
      <dsp:spPr>
        <a:xfrm>
          <a:off x="4788975" y="0"/>
          <a:ext cx="22782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ML Model</a:t>
          </a:r>
          <a:endParaRPr lang="en-US" sz="2400" kern="1200" dirty="0"/>
        </a:p>
      </dsp:txBody>
      <dsp:txXfrm>
        <a:off x="4788975" y="0"/>
        <a:ext cx="2278208" cy="1740535"/>
      </dsp:txXfrm>
    </dsp:sp>
    <dsp:sp modelId="{3D930F8A-C02B-4ABB-9724-AE4B35AD364C}">
      <dsp:nvSpPr>
        <dsp:cNvPr id="0" name=""/>
        <dsp:cNvSpPr/>
      </dsp:nvSpPr>
      <dsp:spPr>
        <a:xfrm>
          <a:off x="5710512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7B3CD-7B89-415C-B5F9-7CDC5814BFDC}">
      <dsp:nvSpPr>
        <dsp:cNvPr id="0" name=""/>
        <dsp:cNvSpPr/>
      </dsp:nvSpPr>
      <dsp:spPr>
        <a:xfrm>
          <a:off x="7181094" y="2610802"/>
          <a:ext cx="22782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Evaluation</a:t>
          </a:r>
          <a:endParaRPr lang="en-US" sz="2400" kern="1200" dirty="0"/>
        </a:p>
      </dsp:txBody>
      <dsp:txXfrm>
        <a:off x="7181094" y="2610802"/>
        <a:ext cx="2278208" cy="1740535"/>
      </dsp:txXfrm>
    </dsp:sp>
    <dsp:sp modelId="{C63CFC08-6030-4B14-B61A-D9F6DADF5902}">
      <dsp:nvSpPr>
        <dsp:cNvPr id="0" name=""/>
        <dsp:cNvSpPr/>
      </dsp:nvSpPr>
      <dsp:spPr>
        <a:xfrm>
          <a:off x="8102632" y="1958102"/>
          <a:ext cx="435133" cy="43513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C7279-EC54-4068-91F2-AA27402A1B5A}">
      <dsp:nvSpPr>
        <dsp:cNvPr id="0" name=""/>
        <dsp:cNvSpPr/>
      </dsp:nvSpPr>
      <dsp:spPr>
        <a:xfrm>
          <a:off x="205509" y="828340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DE1B9A-FCA8-4D13-B766-B1D8F35FF750}">
      <dsp:nvSpPr>
        <dsp:cNvPr id="0" name=""/>
        <dsp:cNvSpPr/>
      </dsp:nvSpPr>
      <dsp:spPr>
        <a:xfrm>
          <a:off x="396960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877797-A758-48F8-9A26-2FC3B92AB846}">
      <dsp:nvSpPr>
        <dsp:cNvPr id="0" name=""/>
        <dsp:cNvSpPr/>
      </dsp:nvSpPr>
      <dsp:spPr>
        <a:xfrm>
          <a:off x="1312541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Targeted Controls: Prioritize monitoring for high-risk categories and merchants.</a:t>
          </a:r>
        </a:p>
      </dsp:txBody>
      <dsp:txXfrm>
        <a:off x="1312541" y="828340"/>
        <a:ext cx="2148945" cy="911674"/>
      </dsp:txXfrm>
    </dsp:sp>
    <dsp:sp modelId="{4230F12E-A8FF-4760-967A-EABB64245002}">
      <dsp:nvSpPr>
        <dsp:cNvPr id="0" name=""/>
        <dsp:cNvSpPr/>
      </dsp:nvSpPr>
      <dsp:spPr>
        <a:xfrm>
          <a:off x="3835925" y="828340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53B5CB-CA2D-4036-9946-820E28F1F78A}">
      <dsp:nvSpPr>
        <dsp:cNvPr id="0" name=""/>
        <dsp:cNvSpPr/>
      </dsp:nvSpPr>
      <dsp:spPr>
        <a:xfrm>
          <a:off x="4027376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006EB-6604-45F0-8BFE-A37AF6092041}">
      <dsp:nvSpPr>
        <dsp:cNvPr id="0" name=""/>
        <dsp:cNvSpPr/>
      </dsp:nvSpPr>
      <dsp:spPr>
        <a:xfrm>
          <a:off x="4942957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Dynamic Thresholds: Adjust fraud detection thresholds by transaction size and time of day.</a:t>
          </a:r>
        </a:p>
      </dsp:txBody>
      <dsp:txXfrm>
        <a:off x="4942957" y="828340"/>
        <a:ext cx="2148945" cy="911674"/>
      </dsp:txXfrm>
    </dsp:sp>
    <dsp:sp modelId="{0D049A5E-395C-44DE-8B97-599CC331F7E2}">
      <dsp:nvSpPr>
        <dsp:cNvPr id="0" name=""/>
        <dsp:cNvSpPr/>
      </dsp:nvSpPr>
      <dsp:spPr>
        <a:xfrm>
          <a:off x="7466341" y="828340"/>
          <a:ext cx="911674" cy="91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A5FA38-033F-4B7C-AC47-1688990C20A1}">
      <dsp:nvSpPr>
        <dsp:cNvPr id="0" name=""/>
        <dsp:cNvSpPr/>
      </dsp:nvSpPr>
      <dsp:spPr>
        <a:xfrm>
          <a:off x="7657792" y="1019791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5D53E-CCC5-4FC8-8555-7F82B5F916EC}">
      <dsp:nvSpPr>
        <dsp:cNvPr id="0" name=""/>
        <dsp:cNvSpPr/>
      </dsp:nvSpPr>
      <dsp:spPr>
        <a:xfrm>
          <a:off x="8573374" y="82834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Operational Integration: Embed the Logistic Regression model into transaction monitoring workflows.</a:t>
          </a:r>
        </a:p>
      </dsp:txBody>
      <dsp:txXfrm>
        <a:off x="8573374" y="828340"/>
        <a:ext cx="2148945" cy="911674"/>
      </dsp:txXfrm>
    </dsp:sp>
    <dsp:sp modelId="{2E80EC13-9147-45A6-ADF9-8625FCB77DE4}">
      <dsp:nvSpPr>
        <dsp:cNvPr id="0" name=""/>
        <dsp:cNvSpPr/>
      </dsp:nvSpPr>
      <dsp:spPr>
        <a:xfrm>
          <a:off x="205509" y="2452790"/>
          <a:ext cx="911674" cy="9116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A38D47-CAE0-4898-94AC-E70228B0E368}">
      <dsp:nvSpPr>
        <dsp:cNvPr id="0" name=""/>
        <dsp:cNvSpPr/>
      </dsp:nvSpPr>
      <dsp:spPr>
        <a:xfrm>
          <a:off x="396960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AD3C92-CA83-4A12-9E9E-C1C4E4C0DEE8}">
      <dsp:nvSpPr>
        <dsp:cNvPr id="0" name=""/>
        <dsp:cNvSpPr/>
      </dsp:nvSpPr>
      <dsp:spPr>
        <a:xfrm>
          <a:off x="1312541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Continuous Learning: Establish a cycle of model retraining to adapt to evolving fraud patterns.</a:t>
          </a:r>
        </a:p>
      </dsp:txBody>
      <dsp:txXfrm>
        <a:off x="1312541" y="2452790"/>
        <a:ext cx="2148945" cy="911674"/>
      </dsp:txXfrm>
    </dsp:sp>
    <dsp:sp modelId="{1DF883C9-735B-41ED-B7BD-EDFE7E4E9895}">
      <dsp:nvSpPr>
        <dsp:cNvPr id="0" name=""/>
        <dsp:cNvSpPr/>
      </dsp:nvSpPr>
      <dsp:spPr>
        <a:xfrm>
          <a:off x="3835925" y="2452790"/>
          <a:ext cx="911674" cy="9116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18D6CC-34CC-4CC6-A3B7-969E00AA0DEE}">
      <dsp:nvSpPr>
        <dsp:cNvPr id="0" name=""/>
        <dsp:cNvSpPr/>
      </dsp:nvSpPr>
      <dsp:spPr>
        <a:xfrm>
          <a:off x="4027376" y="2644242"/>
          <a:ext cx="528770" cy="528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09DC62-5256-49B6-930E-4653A3B12947}">
      <dsp:nvSpPr>
        <dsp:cNvPr id="0" name=""/>
        <dsp:cNvSpPr/>
      </dsp:nvSpPr>
      <dsp:spPr>
        <a:xfrm>
          <a:off x="4942957" y="2452790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Business Alignment: Share insights with risk/compliance teams to refine policies and minimize customer disruption.</a:t>
          </a:r>
        </a:p>
      </dsp:txBody>
      <dsp:txXfrm>
        <a:off x="4942957" y="2452790"/>
        <a:ext cx="2148945" cy="911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83B25-5E31-4F97-AE9D-3CB4CA47DFAE}" type="datetimeFigureOut">
              <a:rPr lang="en-US" smtClean="0"/>
              <a:t>9/28/2025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447C3-8DF5-49C9-B4DB-0DC201294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women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-consultant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?utm_source=unsplash&amp;utm_medium=referral&amp;utm_content=creditCopyTex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-consulting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women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-consultant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women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-consultant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women?utm_source=unsplash&amp;utm_medium=referral&amp;utm_content=creditCopyText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-consultant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women?utm_source=unsplash&amp;utm_medium=referral&amp;utm_content=creditCopyText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-consultant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women?utm_source=unsplash&amp;utm_medium=referral&amp;utm_content=creditCopyTex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-consultant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arles_forerunner?utm_source=unsplash&amp;utm_medium=referral&amp;utm_content=creditCopyText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CoWomen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4957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Distel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023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91126-4590-0A89-ECBB-2546C3683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ED2982-4066-CFAB-215B-632269C62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5E240B-14C9-6477-6A08-AB42F206A5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CoWomen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06C33-FB03-2F89-5447-2905791D5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0517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D4613-783C-645E-F531-36157748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9AAD36-45A9-A393-8175-B8ECDC82B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F46DB-768E-D966-0449-37B7520CA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CoWomen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38E5C-1BE7-0DC4-E46B-4F8F32E1A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4621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9EF3B-5987-FF4A-4116-25AD72270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7AACE8-F5C8-F6AB-3006-93759FEC5E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6EB0FF-48F8-8EBF-CBDC-D27EE43BF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CoWomen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C95B4-E84D-857A-CEB3-36154AF690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88475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A92AD-1210-2255-B181-D5D871D17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5A0EE7-6AE1-E438-C938-FB2F45C6D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80C63-AC14-A2D1-7312-AFC9042A5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CoWomen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BB614-D4F3-FA2A-C9EC-99150AEFA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9540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A21C3-6F87-B7DA-1690-0A67324BB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10926-A3CD-7D5B-655A-293D0BDD0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3A2062-B9A1-AEA8-2931-ECD2A77F8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CoWomen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CB06A-8E84-BB8B-4DEB-849B5A6A3A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0645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Charles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Forerunner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43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11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AB698-A34E-E608-5734-11B798A24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12334-399E-D84C-C277-3A5C709F3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34A29-6D58-2BE5-63CE-633DE322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876DD-1582-02F0-D186-FFBED576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2EE69-F1E6-0D1A-C467-D086FAD49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26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D1F1A-5869-D1B5-CDC8-C5CB56EC0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0B1C80-C6FD-EA01-4998-26B4F7FB7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EA27B-863A-DFD5-1929-4EB9A3EC5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AF344-840C-4404-B0A6-CA2341308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C9FAB-C437-6C6A-DC60-2CEE02B06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4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2813D3-FA9C-D976-2DF8-7888360C55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36E875-16B4-1173-2748-C9E628F23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6E552-4C07-DCC8-618F-5F5CB8982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481D8-F5D0-429D-F574-4D7759DDB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5C8BC-C427-950C-AAEA-0E0E16EB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3190A20-3C04-DC4E-A880-61B87B2EC187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5C449-D20B-064B-9BC3-66C4F03460ED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0215C1-CA65-5A4A-9318-B0F0D84DEA13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1116461-0D22-4840-909B-36241F117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03CCA7B-D4C6-4F0D-8944-CD952C8796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1683194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ADEBAC-E497-CB48-8513-F33DB82A8973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01E58-B497-624D-AB7C-62DCAC1049CF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9A1467-2B26-DF46-B85E-EE1EAB739AA4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3D185FA-9EC1-D04D-A76A-2570C478DF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41AC1C2-7B26-48A2-B6CA-246EE22EFC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382201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ADEBAC-E497-CB48-8513-F33DB82A8973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01E58-B497-624D-AB7C-62DCAC1049CF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9A1467-2B26-DF46-B85E-EE1EAB739AA4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3D185FA-9EC1-D04D-A76A-2570C478DF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41AC1C2-7B26-48A2-B6CA-246EE22EFC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3513860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468E-760D-E0D8-53AD-7A3CD509B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00452-A2E0-4933-F54A-B904A095F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5F80C-4AA5-2E9B-1E2F-A912A3A8E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E3FEF-5CD0-4206-8CE8-DAA583811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2798D-78AB-D930-C2B9-053838D80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89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5217-792A-FE25-F521-323308F5D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CCC84-382E-6C0E-150B-A0DE64BAD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247A1-8919-13C9-2FBF-9C183FD25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B3AE0-248E-D515-0A8F-F6F9EAC4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BA198-595F-FBA6-43CF-5FEE0F150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3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912BD-6574-3672-5B77-A41E36B2B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4890D-2148-BFDA-FB88-718F48655D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F7C1B2-3905-7ED4-F6D4-82BA795B0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B31BA-0436-019D-FE80-91BBD3274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C81B1-FCA7-2BC6-A177-E3566642D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9E869-D206-BEE8-23B4-72112C890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25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ECA2-9C4A-DB04-D29F-9A735C6C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5E5FA-B0BD-06D8-582F-CD54B839C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319D7-F8AD-4E9C-169C-9215897D6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D65D30-B21D-7DA2-4380-10B3FF630D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76E943-D6E1-5EF1-77C2-F6F147230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261BAE-EC46-95FA-53EA-BAA7E7C2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C96F3-2F71-BF7D-A49A-B12F976AE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40A6EE-EC28-5D09-535A-BFAECCBB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38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B309-12DE-3C01-AB6A-33499693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D1642B-A665-2E00-14A0-EEEA1354D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B4FB1-82E7-99D7-E16B-58F9CA470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9FEAD-9879-BB34-77FE-CC0BF2BD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3443CB-217A-8CEF-8662-DEE8DC54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C7B1B-E8D3-447C-0A03-93D74BFE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E9521-6662-61CC-320C-8F0E66E4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08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2F0C-327B-FBBB-672A-38035FAB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CD0B4-434A-EF86-FF12-153CB2FA6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B8728-2B3C-7300-FFE2-43291EDB1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37D00-7911-5B2A-A5FE-DF0731793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DB497-B39C-2A1E-0B16-CB5CB39C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FE874-8F42-7855-94AB-AC646807B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1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A435-5484-9A1E-ECBA-94ACC35B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B36853-5F70-F3D8-F977-DFF528C67D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40945-15B3-4E4B-A669-5062009A0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12BB1-C3E2-88C7-A3E6-FD53D9AEE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666A8-B470-4102-EEFF-09A63C83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8AAE1A-7EC8-547D-EDDD-B9030471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5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37907A-15F1-3120-E59A-D6BCFDF7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1D8A6-E3FE-CF8E-FAEA-6E35CA90B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DAF59-CFEB-D09A-F450-F742409C0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3BF3C-20F2-0A11-5E3A-5A45F4CED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D994D-373F-A416-E498-D3F95FB8C9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0BB200-D24E-46B1-90B3-2DE1DEEEB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2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F86910-73AD-2742-8CCF-E5783893E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0A2F1384-0B8B-194B-A1FD-B054DA070A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295400 h 6858000"/>
              <a:gd name="connsiteX3" fmla="*/ 5875903 w 12192000"/>
              <a:gd name="connsiteY3" fmla="*/ 1295400 h 6858000"/>
              <a:gd name="connsiteX4" fmla="*/ 5486401 w 12192000"/>
              <a:gd name="connsiteY4" fmla="*/ 1625596 h 6858000"/>
              <a:gd name="connsiteX5" fmla="*/ 5486401 w 12192000"/>
              <a:gd name="connsiteY5" fmla="*/ 5232404 h 6858000"/>
              <a:gd name="connsiteX6" fmla="*/ 5875903 w 12192000"/>
              <a:gd name="connsiteY6" fmla="*/ 5562600 h 6858000"/>
              <a:gd name="connsiteX7" fmla="*/ 12192000 w 12192000"/>
              <a:gd name="connsiteY7" fmla="*/ 556260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295400"/>
                </a:lnTo>
                <a:lnTo>
                  <a:pt x="5875903" y="1295400"/>
                </a:lnTo>
                <a:cubicBezTo>
                  <a:pt x="5660787" y="1295400"/>
                  <a:pt x="5486401" y="1443234"/>
                  <a:pt x="5486401" y="1625596"/>
                </a:cubicBezTo>
                <a:lnTo>
                  <a:pt x="5486401" y="5232404"/>
                </a:lnTo>
                <a:cubicBezTo>
                  <a:pt x="5486401" y="5414766"/>
                  <a:pt x="5660787" y="5562600"/>
                  <a:pt x="5875903" y="5562600"/>
                </a:cubicBezTo>
                <a:lnTo>
                  <a:pt x="12192000" y="556260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5E6A0D7-B889-6243-A943-14CCCE37CA1A}"/>
              </a:ext>
            </a:extLst>
          </p:cNvPr>
          <p:cNvSpPr/>
          <p:nvPr/>
        </p:nvSpPr>
        <p:spPr>
          <a:xfrm>
            <a:off x="5486400" y="1295400"/>
            <a:ext cx="6705599" cy="4267200"/>
          </a:xfrm>
          <a:custGeom>
            <a:avLst/>
            <a:gdLst>
              <a:gd name="connsiteX0" fmla="*/ 330196 w 5684604"/>
              <a:gd name="connsiteY0" fmla="*/ 0 h 4267200"/>
              <a:gd name="connsiteX1" fmla="*/ 5684604 w 5684604"/>
              <a:gd name="connsiteY1" fmla="*/ 0 h 4267200"/>
              <a:gd name="connsiteX2" fmla="*/ 5684604 w 5684604"/>
              <a:gd name="connsiteY2" fmla="*/ 4267200 h 4267200"/>
              <a:gd name="connsiteX3" fmla="*/ 330196 w 5684604"/>
              <a:gd name="connsiteY3" fmla="*/ 4267200 h 4267200"/>
              <a:gd name="connsiteX4" fmla="*/ 0 w 5684604"/>
              <a:gd name="connsiteY4" fmla="*/ 3937004 h 4267200"/>
              <a:gd name="connsiteX5" fmla="*/ 0 w 5684604"/>
              <a:gd name="connsiteY5" fmla="*/ 330196 h 4267200"/>
              <a:gd name="connsiteX6" fmla="*/ 330196 w 5684604"/>
              <a:gd name="connsiteY6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4604" h="4267200">
                <a:moveTo>
                  <a:pt x="330196" y="0"/>
                </a:moveTo>
                <a:lnTo>
                  <a:pt x="5684604" y="0"/>
                </a:lnTo>
                <a:lnTo>
                  <a:pt x="5684604" y="4267200"/>
                </a:lnTo>
                <a:lnTo>
                  <a:pt x="330196" y="4267200"/>
                </a:lnTo>
                <a:cubicBezTo>
                  <a:pt x="147834" y="4267200"/>
                  <a:pt x="0" y="4119366"/>
                  <a:pt x="0" y="3937004"/>
                </a:cubicBezTo>
                <a:lnTo>
                  <a:pt x="0" y="330196"/>
                </a:lnTo>
                <a:cubicBezTo>
                  <a:pt x="0" y="147834"/>
                  <a:pt x="147834" y="0"/>
                  <a:pt x="330196" y="0"/>
                </a:cubicBezTo>
                <a:close/>
              </a:path>
            </a:pathLst>
          </a:custGeom>
          <a:gradFill flip="none" rotWithShape="1">
            <a:gsLst>
              <a:gs pos="0">
                <a:srgbClr val="A2E72E">
                  <a:alpha val="84000"/>
                </a:srgbClr>
              </a:gs>
              <a:gs pos="100000">
                <a:srgbClr val="86BC2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6A7C4-D736-C04D-B468-566F60DB4360}"/>
              </a:ext>
            </a:extLst>
          </p:cNvPr>
          <p:cNvSpPr txBox="1"/>
          <p:nvPr/>
        </p:nvSpPr>
        <p:spPr>
          <a:xfrm>
            <a:off x="6891550" y="1948959"/>
            <a:ext cx="4966467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Fraud Detection Case Study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256E26-6D99-9C48-9294-087B870E6362}"/>
              </a:ext>
            </a:extLst>
          </p:cNvPr>
          <p:cNvCxnSpPr>
            <a:cxnSpLocks/>
          </p:cNvCxnSpPr>
          <p:nvPr/>
        </p:nvCxnSpPr>
        <p:spPr>
          <a:xfrm flipH="1">
            <a:off x="3791415" y="4232473"/>
            <a:ext cx="84005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1BD040C-FD16-C542-8D50-26395D4EBF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028" y="4707723"/>
            <a:ext cx="1819354" cy="3449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CCABB1-C14F-C04E-BB1E-B35C97C41183}"/>
              </a:ext>
            </a:extLst>
          </p:cNvPr>
          <p:cNvSpPr txBox="1"/>
          <p:nvPr/>
        </p:nvSpPr>
        <p:spPr>
          <a:xfrm>
            <a:off x="1201465" y="4109361"/>
            <a:ext cx="2368586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Identifying Credit Card Fraudulent Transactions</a:t>
            </a:r>
          </a:p>
          <a:p>
            <a:br>
              <a:rPr lang="en-US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Raghad Obeidat </a:t>
            </a:r>
          </a:p>
          <a:p>
            <a:r>
              <a:rPr lang="en-US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Sep 27</a:t>
            </a:r>
            <a:r>
              <a:rPr lang="en-US" sz="1400" b="1" baseline="30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</a:t>
            </a:r>
            <a:r>
              <a:rPr lang="en-US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2025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68B41-6E0F-5F6E-4A42-4C02B644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68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DFAA0-D3C2-9741-5D1B-C705D89D3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/>
              <a:t>Age Distribution: Fraud vs Non-Fraud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9B1C5-E62C-0C6A-2B63-A3F2957D4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Fraud mainly in 26–45 age groups.</a:t>
            </a:r>
          </a:p>
          <a:p>
            <a:r>
              <a:rPr lang="en-US" sz="2200"/>
              <a:t>19–25 also shows elevated fraud.</a:t>
            </a:r>
          </a:p>
          <a:p>
            <a:r>
              <a:rPr lang="en-US" sz="2200"/>
              <a:t>Minimal fraud in ≤18, &gt;65,noted for data quality.</a:t>
            </a:r>
          </a:p>
        </p:txBody>
      </p:sp>
      <p:pic>
        <p:nvPicPr>
          <p:cNvPr id="8" name="Picture 7" descr="A graph of black rectangular objects&#10;&#10;AI-generated content may be incorrect.">
            <a:extLst>
              <a:ext uri="{FF2B5EF4-FFF2-40B4-BE49-F238E27FC236}">
                <a16:creationId xmlns:a16="http://schemas.microsoft.com/office/drawing/2014/main" id="{399D1BEF-0B61-5512-FFA8-1E78EE106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0" r="23548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5BD40-861E-0662-3045-E765A413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66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0904B9-E0D8-A69B-8E06-E2CBD50C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fr-FR" sz="3400" dirty="0" err="1"/>
              <a:t>Gender</a:t>
            </a:r>
            <a:r>
              <a:rPr lang="fr-FR" sz="3400" dirty="0"/>
              <a:t> Distribution: </a:t>
            </a:r>
            <a:r>
              <a:rPr lang="fr-FR" sz="3400" dirty="0" err="1"/>
              <a:t>Fraud</a:t>
            </a:r>
            <a:r>
              <a:rPr lang="fr-FR" sz="3400" dirty="0"/>
              <a:t> vs Non-</a:t>
            </a:r>
            <a:r>
              <a:rPr lang="fr-FR" sz="3400" dirty="0" err="1"/>
              <a:t>Fraud</a:t>
            </a:r>
            <a:endParaRPr lang="en-US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18928-FCD9-4213-DB0A-63BF91C5A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 dirty="0"/>
              <a:t>Most transactions from Male (M) and Female (F), with similar fraud levels.</a:t>
            </a:r>
          </a:p>
          <a:p>
            <a:r>
              <a:rPr lang="en-US" sz="2000" dirty="0"/>
              <a:t>New feature </a:t>
            </a:r>
            <a:r>
              <a:rPr lang="en-US" sz="2000" b="1" dirty="0"/>
              <a:t>Enterprise</a:t>
            </a:r>
            <a:r>
              <a:rPr lang="en-US" sz="2000" dirty="0"/>
              <a:t> created to capture corporate accounts.</a:t>
            </a:r>
          </a:p>
          <a:p>
            <a:r>
              <a:rPr lang="en-US" sz="2000" dirty="0"/>
              <a:t>Enterprise (E) shows higher fraud share; Unknown (U) minimal.</a:t>
            </a:r>
          </a:p>
        </p:txBody>
      </p:sp>
      <p:pic>
        <p:nvPicPr>
          <p:cNvPr id="5" name="Picture 4" descr="A graph of a bar graph&#10;&#10;AI-generated content may be incorrect.">
            <a:extLst>
              <a:ext uri="{FF2B5EF4-FFF2-40B4-BE49-F238E27FC236}">
                <a16:creationId xmlns:a16="http://schemas.microsoft.com/office/drawing/2014/main" id="{8A4A54AE-1C1D-013A-979F-F9F12C41E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57" y="1132691"/>
            <a:ext cx="6155141" cy="46163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1101D-BD2A-2E6B-9D71-534EBB2E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94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DF10-9863-03CC-5EAD-0EC1D6B4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Merchant &amp; Category Features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F82FF301-3751-5233-E5EC-2D54EDE442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66454"/>
              </p:ext>
            </p:extLst>
          </p:nvPr>
        </p:nvGraphicFramePr>
        <p:xfrm>
          <a:off x="838200" y="1595336"/>
          <a:ext cx="4657928" cy="4581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3F46026F-E1B1-C388-ECD5-3BFE44202565}"/>
              </a:ext>
            </a:extLst>
          </p:cNvPr>
          <p:cNvSpPr/>
          <p:nvPr/>
        </p:nvSpPr>
        <p:spPr>
          <a:xfrm>
            <a:off x="6642370" y="2709904"/>
            <a:ext cx="379379" cy="3307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DDAF6E-67D6-9F85-EF59-433FA253D3C4}"/>
              </a:ext>
            </a:extLst>
          </p:cNvPr>
          <p:cNvSpPr txBox="1"/>
          <p:nvPr/>
        </p:nvSpPr>
        <p:spPr>
          <a:xfrm>
            <a:off x="7169284" y="2671974"/>
            <a:ext cx="1819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'M348934600’ </a:t>
            </a:r>
            <a:br>
              <a:rPr lang="en-US" dirty="0"/>
            </a:br>
            <a:r>
              <a:rPr lang="en-US" dirty="0"/>
              <a:t>'M1823072687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30E02-5CAB-0A8C-B3D8-F597E339B857}"/>
              </a:ext>
            </a:extLst>
          </p:cNvPr>
          <p:cNvSpPr/>
          <p:nvPr/>
        </p:nvSpPr>
        <p:spPr>
          <a:xfrm>
            <a:off x="7091461" y="1944139"/>
            <a:ext cx="1974718" cy="53430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es_transportation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F4439D-AC1B-6E61-0973-56CD153C11EB}"/>
              </a:ext>
            </a:extLst>
          </p:cNvPr>
          <p:cNvSpPr/>
          <p:nvPr/>
        </p:nvSpPr>
        <p:spPr>
          <a:xfrm>
            <a:off x="7169282" y="3477575"/>
            <a:ext cx="1896897" cy="4361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es_health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6E92AF-F2EB-B099-2519-1CBEE20C5305}"/>
              </a:ext>
            </a:extLst>
          </p:cNvPr>
          <p:cNvSpPr txBox="1"/>
          <p:nvPr/>
        </p:nvSpPr>
        <p:spPr>
          <a:xfrm>
            <a:off x="7169282" y="3971335"/>
            <a:ext cx="17123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'M50039827’</a:t>
            </a:r>
          </a:p>
          <a:p>
            <a:r>
              <a:rPr lang="en-US" dirty="0"/>
              <a:t>'M1053599405’</a:t>
            </a:r>
          </a:p>
          <a:p>
            <a:r>
              <a:rPr lang="en-US" dirty="0"/>
              <a:t> 'M480139044’</a:t>
            </a:r>
          </a:p>
          <a:p>
            <a:r>
              <a:rPr lang="en-US" dirty="0"/>
              <a:t> 'M692898500'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E1D7F81-F475-E142-632E-3817B98E1A75}"/>
              </a:ext>
            </a:extLst>
          </p:cNvPr>
          <p:cNvSpPr/>
          <p:nvPr/>
        </p:nvSpPr>
        <p:spPr>
          <a:xfrm>
            <a:off x="6642370" y="4031054"/>
            <a:ext cx="379379" cy="3307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66E380-411E-62F0-4C4E-C9224904B6A1}"/>
              </a:ext>
            </a:extLst>
          </p:cNvPr>
          <p:cNvSpPr txBox="1"/>
          <p:nvPr/>
        </p:nvSpPr>
        <p:spPr>
          <a:xfrm>
            <a:off x="7169283" y="575750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'M85975013'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54D16C-2360-BBEE-926C-EBBA09F5167D}"/>
              </a:ext>
            </a:extLst>
          </p:cNvPr>
          <p:cNvSpPr/>
          <p:nvPr/>
        </p:nvSpPr>
        <p:spPr>
          <a:xfrm>
            <a:off x="7169282" y="5195687"/>
            <a:ext cx="1896897" cy="3776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es_food</a:t>
            </a:r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170486C8-5E80-2E24-095C-F97EF4CCC884}"/>
              </a:ext>
            </a:extLst>
          </p:cNvPr>
          <p:cNvSpPr/>
          <p:nvPr/>
        </p:nvSpPr>
        <p:spPr>
          <a:xfrm>
            <a:off x="6695874" y="5796100"/>
            <a:ext cx="379379" cy="3307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FC8982-57DC-2D74-C191-05A1667D1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58254" y="-358254"/>
            <a:ext cx="6858000" cy="7574507"/>
          </a:xfrm>
          <a:prstGeom prst="rect">
            <a:avLst/>
          </a:prstGeom>
          <a:ln>
            <a:noFill/>
          </a:ln>
          <a:effectLst>
            <a:outerShdw blurRad="304800" dist="317500" sx="94000" sy="94000" algn="l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78D48-E17A-685B-1944-DEA591B6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853796"/>
            <a:ext cx="6032738" cy="1288211"/>
          </a:xfrm>
        </p:spPr>
        <p:txBody>
          <a:bodyPr anchor="b">
            <a:normAutofit/>
          </a:bodyPr>
          <a:lstStyle/>
          <a:p>
            <a:r>
              <a:rPr lang="fr-FR" sz="4000" dirty="0" err="1"/>
              <a:t>Category</a:t>
            </a:r>
            <a:r>
              <a:rPr lang="fr-FR" sz="4000" dirty="0"/>
              <a:t> Distribution: </a:t>
            </a:r>
            <a:r>
              <a:rPr lang="fr-FR" sz="4000" dirty="0" err="1"/>
              <a:t>Fraud</a:t>
            </a:r>
            <a:r>
              <a:rPr lang="fr-FR" sz="4000" dirty="0"/>
              <a:t> vs Non-</a:t>
            </a:r>
            <a:r>
              <a:rPr lang="fr-FR" sz="4000" dirty="0" err="1"/>
              <a:t>Fraud</a:t>
            </a:r>
            <a:endParaRPr lang="en-US" sz="4000" dirty="0"/>
          </a:p>
        </p:txBody>
      </p:sp>
      <p:pic>
        <p:nvPicPr>
          <p:cNvPr id="5" name="Picture 4" descr="A white rectangular frame with black text&#10;&#10;AI-generated content may be incorrect.">
            <a:extLst>
              <a:ext uri="{FF2B5EF4-FFF2-40B4-BE49-F238E27FC236}">
                <a16:creationId xmlns:a16="http://schemas.microsoft.com/office/drawing/2014/main" id="{2E9FD4B9-F837-9E18-04DF-BA859701E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20" y="960863"/>
            <a:ext cx="6032738" cy="30163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31E8-BF2C-D974-3AAA-AB9CA52F2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6006" y="743803"/>
            <a:ext cx="3304272" cy="54741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b="1" dirty="0"/>
              <a:t>High fraud volumes:</a:t>
            </a:r>
          </a:p>
          <a:p>
            <a:r>
              <a:rPr lang="en-US" sz="1600" dirty="0"/>
              <a:t>Health (1,696)</a:t>
            </a:r>
          </a:p>
          <a:p>
            <a:r>
              <a:rPr lang="en-US" sz="1600" dirty="0"/>
              <a:t>Sports &amp; Toys (1,982)</a:t>
            </a:r>
          </a:p>
          <a:p>
            <a:r>
              <a:rPr lang="en-US" sz="1600" dirty="0"/>
              <a:t>Hotel services (548)</a:t>
            </a:r>
          </a:p>
          <a:p>
            <a:r>
              <a:rPr lang="en-US" sz="1600" dirty="0"/>
              <a:t>Travel (578)</a:t>
            </a:r>
          </a:p>
          <a:p>
            <a:r>
              <a:rPr lang="en-US" sz="1600" dirty="0"/>
              <a:t>Wellness &amp; Beauty (718)</a:t>
            </a:r>
          </a:p>
          <a:p>
            <a:pPr marL="0" indent="0">
              <a:buNone/>
            </a:pPr>
            <a:r>
              <a:rPr lang="en-US" sz="1600" b="1" dirty="0"/>
              <a:t>Categories with fraud concentration despite smaller size:</a:t>
            </a:r>
          </a:p>
          <a:p>
            <a:r>
              <a:rPr lang="en-US" sz="1600" dirty="0"/>
              <a:t>Leisure (474 fraud out of 499 total → ~95%)</a:t>
            </a:r>
          </a:p>
          <a:p>
            <a:r>
              <a:rPr lang="en-US" sz="1600" dirty="0" err="1"/>
              <a:t>Otherservices</a:t>
            </a:r>
            <a:r>
              <a:rPr lang="en-US" sz="1600" dirty="0"/>
              <a:t> (228 out of 912 → ~25%)</a:t>
            </a:r>
          </a:p>
          <a:p>
            <a:pPr marL="0" indent="0">
              <a:buNone/>
            </a:pPr>
            <a:r>
              <a:rPr lang="en-US" sz="1600" b="1" dirty="0"/>
              <a:t>No fraud detected in:</a:t>
            </a:r>
          </a:p>
          <a:p>
            <a:r>
              <a:rPr lang="en-US" sz="1600" dirty="0"/>
              <a:t>Food (26,254)</a:t>
            </a:r>
          </a:p>
          <a:p>
            <a:r>
              <a:rPr lang="en-US" sz="1600" dirty="0"/>
              <a:t>Transportation (505,119)</a:t>
            </a:r>
          </a:p>
          <a:p>
            <a:r>
              <a:rPr lang="en-US" sz="1600" dirty="0"/>
              <a:t>Contents (885)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2EDC9-4C0A-1CF5-C62C-0025AE8C2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9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2A51-A4B5-0CA5-DE5C-CE5CE1E0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Fraud by Merchant (within Category)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9814-EA26-F715-AFDC-420DC17AE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Fraud is concentrated in a few merchants inside each category.</a:t>
            </a:r>
          </a:p>
          <a:p>
            <a:r>
              <a:rPr lang="en-US" dirty="0"/>
              <a:t>Health → Merchant M480139044 (1,634 fraud cases).</a:t>
            </a:r>
          </a:p>
          <a:p>
            <a:r>
              <a:rPr lang="en-US" dirty="0"/>
              <a:t>Hotel Services → Merchants M1873032707 (216 fraud), M2011752106 (166 fraud).</a:t>
            </a:r>
          </a:p>
          <a:p>
            <a:r>
              <a:rPr lang="en-US" dirty="0"/>
              <a:t>Leisure → Merchant M3697346 (290 fraud).</a:t>
            </a:r>
          </a:p>
          <a:p>
            <a:r>
              <a:rPr lang="en-US" dirty="0"/>
              <a:t>Sports &amp; Toys → Merchant M980657600 (1,472 fraud).</a:t>
            </a:r>
          </a:p>
          <a:p>
            <a:r>
              <a:rPr lang="en-US" dirty="0"/>
              <a:t>Travel → Merchant M732195782 (518 fraud).</a:t>
            </a:r>
          </a:p>
          <a:p>
            <a:r>
              <a:rPr lang="en-US" dirty="0"/>
              <a:t>Many categories also contain merchants with zero fraud (e.g., Food, Transportation).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D8433-3FDD-7286-149D-EC396A79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41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C83DBA-8729-07A6-DDB5-72B07E2A2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sz="3100" i="1"/>
              <a:t>Fraud by Category (Transaction Amount)</a:t>
            </a:r>
            <a:endParaRPr lang="en-US" sz="31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98D48F-86C5-04F6-B04C-57B46002E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 dirty="0"/>
              <a:t>Categories with the highest fraud exposure (by value):</a:t>
            </a:r>
          </a:p>
          <a:p>
            <a:r>
              <a:rPr lang="en-US" sz="2000" dirty="0"/>
              <a:t>Travel </a:t>
            </a:r>
          </a:p>
          <a:p>
            <a:r>
              <a:rPr lang="en-US" sz="2000" dirty="0"/>
              <a:t>Health</a:t>
            </a:r>
          </a:p>
          <a:p>
            <a:r>
              <a:rPr lang="en-US" sz="2000" dirty="0"/>
              <a:t>Sports &amp; Toys </a:t>
            </a:r>
          </a:p>
          <a:p>
            <a:r>
              <a:rPr lang="en-US" sz="2000" dirty="0"/>
              <a:t>Hotel Services </a:t>
            </a:r>
          </a:p>
          <a:p>
            <a:endParaRPr lang="en-US" sz="2000" dirty="0"/>
          </a:p>
        </p:txBody>
      </p:sp>
      <p:pic>
        <p:nvPicPr>
          <p:cNvPr id="5" name="Content Placeholder 4" descr="A white background with black and green text">
            <a:extLst>
              <a:ext uri="{FF2B5EF4-FFF2-40B4-BE49-F238E27FC236}">
                <a16:creationId xmlns:a16="http://schemas.microsoft.com/office/drawing/2014/main" id="{84482909-223B-42C1-D61E-B37A9E597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564" y="1870904"/>
            <a:ext cx="6740478" cy="33702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30627-60B7-2A70-9DAD-9DA6DCD3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6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6CC74-42CB-462A-C8F7-1D230070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Feature Engineering (from Step)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F066D-6605-96CD-B2FE-90736AB41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column = elapsed hours since dataset start.</a:t>
            </a:r>
          </a:p>
          <a:p>
            <a:r>
              <a:rPr lang="en-US" dirty="0"/>
              <a:t>Engineered two new features:</a:t>
            </a:r>
          </a:p>
          <a:p>
            <a:r>
              <a:rPr lang="en-US" dirty="0"/>
              <a:t>Day = step // 24 → sequential day (0–7).</a:t>
            </a:r>
          </a:p>
          <a:p>
            <a:r>
              <a:rPr lang="en-US" dirty="0"/>
              <a:t>Hour = step % 24 → time of day (0–23 hours).</a:t>
            </a:r>
          </a:p>
          <a:p>
            <a:pPr marL="0" indent="0">
              <a:buNone/>
            </a:pPr>
            <a:r>
              <a:rPr lang="en-US" dirty="0"/>
              <a:t>Dataset spans 8 days (Day 0 → Day 7).</a:t>
            </a:r>
          </a:p>
          <a:p>
            <a:pPr marL="0" indent="0">
              <a:buNone/>
            </a:pPr>
            <a:r>
              <a:rPr lang="en-US" dirty="0"/>
              <a:t>Enables analysis of daily and hourly fraud patterns, supporting detection of fraud-prone times.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BE44C-EBAF-7F54-BECA-637C78BA3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82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493A2-D107-5ECC-9787-4BCB4307C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Fraud Count per Day (Feature from Step)</a:t>
            </a:r>
            <a:endParaRPr lang="en-US" sz="3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41870-921F-0ECF-4E46-EBE4CEEB0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800"/>
              <a:t>Fraud cases are evenly distributed across the first 7 days (960 per day).</a:t>
            </a:r>
          </a:p>
          <a:p>
            <a:r>
              <a:rPr lang="en-US" sz="1800"/>
              <a:t>Day 7 shows half the fraud count (480) due to the dataset ending mid-day.</a:t>
            </a:r>
          </a:p>
          <a:p>
            <a:r>
              <a:rPr lang="en-US" sz="1800"/>
              <a:t>Confirms that fraud is consistently present across all days, not tied to a specific date.</a:t>
            </a:r>
            <a:endParaRPr lang="en-US" sz="1800" dirty="0"/>
          </a:p>
        </p:txBody>
      </p:sp>
      <p:pic>
        <p:nvPicPr>
          <p:cNvPr id="5" name="Picture 4" descr="A graph with blue dots&#10;&#10;AI-generated content may be incorrect.">
            <a:extLst>
              <a:ext uri="{FF2B5EF4-FFF2-40B4-BE49-F238E27FC236}">
                <a16:creationId xmlns:a16="http://schemas.microsoft.com/office/drawing/2014/main" id="{30C7666E-0633-1079-7CAB-1D80DDC5C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16" y="2056884"/>
            <a:ext cx="6440424" cy="26888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5464B-FB3D-CF88-0F81-E0ED487A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2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F0A846-10BA-6C6E-F47B-3DC197EF6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BB65F-187E-9897-E9F8-A40C58505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anchor="b">
            <a:normAutofit/>
          </a:bodyPr>
          <a:lstStyle/>
          <a:p>
            <a:r>
              <a:rPr lang="en-US" sz="4600"/>
              <a:t>Fraud Count per Hour (Feature from Step)</a:t>
            </a:r>
          </a:p>
        </p:txBody>
      </p:sp>
      <p:sp>
        <p:nvSpPr>
          <p:cNvPr id="69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17AA4-5756-D9A0-5D8D-C9BD3178D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908005"/>
            <a:ext cx="5295015" cy="3268957"/>
          </a:xfrm>
        </p:spPr>
        <p:txBody>
          <a:bodyPr>
            <a:normAutofit/>
          </a:bodyPr>
          <a:lstStyle/>
          <a:p>
            <a:r>
              <a:rPr lang="en-US" sz="2200"/>
              <a:t>Fraud counts appear mostly uniform across hours (320 cases each).</a:t>
            </a:r>
          </a:p>
          <a:p>
            <a:r>
              <a:rPr lang="en-US" sz="2200"/>
              <a:t>The apparent drop (to 280 cases) after hour 11 is due to the dataset ending on Day 7 (incomplete day), not a true behavioral trend.</a:t>
            </a:r>
          </a:p>
          <a:p>
            <a:r>
              <a:rPr lang="en-US" sz="2200"/>
              <a:t>Confirms that fraud distribution is evenly spread across the day in this dataset.</a:t>
            </a:r>
          </a:p>
        </p:txBody>
      </p:sp>
      <p:pic>
        <p:nvPicPr>
          <p:cNvPr id="10" name="Picture 9" descr="A graph with green dots&#10;&#10;AI-generated content may be incorrect.">
            <a:extLst>
              <a:ext uri="{FF2B5EF4-FFF2-40B4-BE49-F238E27FC236}">
                <a16:creationId xmlns:a16="http://schemas.microsoft.com/office/drawing/2014/main" id="{6D66A903-7BB8-AC7A-7303-DFE0914C5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97" y="1205799"/>
            <a:ext cx="2603605" cy="1197658"/>
          </a:xfrm>
          <a:prstGeom prst="rect">
            <a:avLst/>
          </a:prstGeom>
        </p:spPr>
      </p:pic>
      <p:pic>
        <p:nvPicPr>
          <p:cNvPr id="8" name="Picture 7" descr="A graph of a fraud count&#10;&#10;AI-generated content may be incorrect.">
            <a:extLst>
              <a:ext uri="{FF2B5EF4-FFF2-40B4-BE49-F238E27FC236}">
                <a16:creationId xmlns:a16="http://schemas.microsoft.com/office/drawing/2014/main" id="{639035A9-DA0B-EE57-C8A8-4F5C962A3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328" y="1205798"/>
            <a:ext cx="2603605" cy="1197658"/>
          </a:xfrm>
          <a:prstGeom prst="rect">
            <a:avLst/>
          </a:prstGeom>
        </p:spPr>
      </p:pic>
      <p:pic>
        <p:nvPicPr>
          <p:cNvPr id="6" name="Picture 5" descr="A graph with green dots&#10;&#10;AI-generated content may be incorrect.">
            <a:extLst>
              <a:ext uri="{FF2B5EF4-FFF2-40B4-BE49-F238E27FC236}">
                <a16:creationId xmlns:a16="http://schemas.microsoft.com/office/drawing/2014/main" id="{696B002D-C054-1001-9CBA-21F0475D5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37" y="3667777"/>
            <a:ext cx="5431536" cy="22676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C1B5F-2FEC-5AD5-3E1C-B4752E33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79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8379EC-4743-D04C-D227-7E529FE30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Fraud Distribution by Time of Day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2EFE-2010-1E60-6642-514879D1B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US" sz="1400"/>
          </a:p>
          <a:p>
            <a:r>
              <a:rPr lang="en-US" sz="1400"/>
              <a:t>Created Time of Day feature by binning hours into 8 ranges.</a:t>
            </a:r>
          </a:p>
          <a:p>
            <a:pPr lvl="1"/>
            <a:r>
              <a:rPr lang="en-US" sz="1400"/>
              <a:t>Midnight (0–2), Early Morning (3–5), Morning (6–8),</a:t>
            </a:r>
          </a:p>
          <a:p>
            <a:pPr lvl="1"/>
            <a:r>
              <a:rPr lang="en-US" sz="1400"/>
              <a:t>Late Morning (9–11), Afternoon (12–14),</a:t>
            </a:r>
          </a:p>
          <a:p>
            <a:pPr lvl="1"/>
            <a:r>
              <a:rPr lang="en-US" sz="1400"/>
              <a:t>Late Afternoon (15–17), Evening (18–20), Night (21–23).</a:t>
            </a:r>
          </a:p>
          <a:p>
            <a:r>
              <a:rPr lang="en-US" sz="1400"/>
              <a:t>Fraud counts appear stable across all bins (960 cases).</a:t>
            </a:r>
          </a:p>
          <a:p>
            <a:r>
              <a:rPr lang="en-US" sz="1400"/>
              <a:t>Drop to 840 cases in Afternoon–Night bins is due to dataset ending on Day 7 (partial day).</a:t>
            </a:r>
          </a:p>
        </p:txBody>
      </p: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CD454FBF-A8BE-1711-DCC1-24CB76ACF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703070"/>
            <a:ext cx="6903720" cy="34518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2F1A3-15E9-DA3E-4AFD-7B2282A5A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08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DF04-F4D8-694E-B401-9163DDF5D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F35E5-42B8-90DC-0A3E-AE882CADF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Executive Summary</a:t>
            </a:r>
          </a:p>
          <a:p>
            <a:r>
              <a:rPr lang="en-US" dirty="0"/>
              <a:t>Introduction &amp; Objectives</a:t>
            </a:r>
          </a:p>
          <a:p>
            <a:r>
              <a:rPr lang="en-US" dirty="0"/>
              <a:t>Dataset Overview</a:t>
            </a:r>
          </a:p>
          <a:p>
            <a:r>
              <a:rPr lang="en-US" dirty="0"/>
              <a:t>Exploratory Data Analysis (EDA)</a:t>
            </a:r>
          </a:p>
          <a:p>
            <a:r>
              <a:rPr lang="en-US" dirty="0"/>
              <a:t>Features Selection</a:t>
            </a:r>
          </a:p>
          <a:p>
            <a:r>
              <a:rPr lang="en-US" dirty="0"/>
              <a:t>Data Preprocessing</a:t>
            </a:r>
          </a:p>
          <a:p>
            <a:r>
              <a:rPr lang="en-US" dirty="0"/>
              <a:t>Model Building &amp; Results</a:t>
            </a:r>
          </a:p>
          <a:p>
            <a:r>
              <a:rPr lang="en-JO" dirty="0"/>
              <a:t>Business Impact </a:t>
            </a:r>
            <a:endParaRPr lang="en-US" dirty="0"/>
          </a:p>
          <a:p>
            <a:r>
              <a:rPr lang="en-US" dirty="0"/>
              <a:t>Key outcomes &amp; Recommendations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56186-7724-8B85-AE13-7C8BBA185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08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6CFAF25-F4BD-D3AB-FAD8-BA31C16DFC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1252051"/>
              </p:ext>
            </p:extLst>
          </p:nvPr>
        </p:nvGraphicFramePr>
        <p:xfrm>
          <a:off x="1777323" y="769273"/>
          <a:ext cx="9677834" cy="2956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5717">
                  <a:extLst>
                    <a:ext uri="{9D8B030D-6E8A-4147-A177-3AD203B41FA5}">
                      <a16:colId xmlns:a16="http://schemas.microsoft.com/office/drawing/2014/main" val="1861270118"/>
                    </a:ext>
                  </a:extLst>
                </a:gridCol>
                <a:gridCol w="1598633">
                  <a:extLst>
                    <a:ext uri="{9D8B030D-6E8A-4147-A177-3AD203B41FA5}">
                      <a16:colId xmlns:a16="http://schemas.microsoft.com/office/drawing/2014/main" val="3791471717"/>
                    </a:ext>
                  </a:extLst>
                </a:gridCol>
                <a:gridCol w="1602868">
                  <a:extLst>
                    <a:ext uri="{9D8B030D-6E8A-4147-A177-3AD203B41FA5}">
                      <a16:colId xmlns:a16="http://schemas.microsoft.com/office/drawing/2014/main" val="3994331261"/>
                    </a:ext>
                  </a:extLst>
                </a:gridCol>
                <a:gridCol w="652572">
                  <a:extLst>
                    <a:ext uri="{9D8B030D-6E8A-4147-A177-3AD203B41FA5}">
                      <a16:colId xmlns:a16="http://schemas.microsoft.com/office/drawing/2014/main" val="3089661458"/>
                    </a:ext>
                  </a:extLst>
                </a:gridCol>
                <a:gridCol w="652572">
                  <a:extLst>
                    <a:ext uri="{9D8B030D-6E8A-4147-A177-3AD203B41FA5}">
                      <a16:colId xmlns:a16="http://schemas.microsoft.com/office/drawing/2014/main" val="1635350990"/>
                    </a:ext>
                  </a:extLst>
                </a:gridCol>
                <a:gridCol w="652572">
                  <a:extLst>
                    <a:ext uri="{9D8B030D-6E8A-4147-A177-3AD203B41FA5}">
                      <a16:colId xmlns:a16="http://schemas.microsoft.com/office/drawing/2014/main" val="2402537898"/>
                    </a:ext>
                  </a:extLst>
                </a:gridCol>
                <a:gridCol w="1660017">
                  <a:extLst>
                    <a:ext uri="{9D8B030D-6E8A-4147-A177-3AD203B41FA5}">
                      <a16:colId xmlns:a16="http://schemas.microsoft.com/office/drawing/2014/main" val="3000100176"/>
                    </a:ext>
                  </a:extLst>
                </a:gridCol>
                <a:gridCol w="1312883">
                  <a:extLst>
                    <a:ext uri="{9D8B030D-6E8A-4147-A177-3AD203B41FA5}">
                      <a16:colId xmlns:a16="http://schemas.microsoft.com/office/drawing/2014/main" val="2440861590"/>
                    </a:ext>
                  </a:extLst>
                </a:gridCol>
              </a:tblGrid>
              <a:tr h="369504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Feature1</a:t>
                      </a:r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Feature2</a:t>
                      </a:r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Feature3</a:t>
                      </a:r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..</a:t>
                      </a:r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..</a:t>
                      </a:r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..</a:t>
                      </a:r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Feature n</a:t>
                      </a:r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Target</a:t>
                      </a:r>
                    </a:p>
                  </a:txBody>
                  <a:tcPr marL="82120" marR="82120" marT="41061" marB="41061"/>
                </a:tc>
                <a:extLst>
                  <a:ext uri="{0D108BD9-81ED-4DB2-BD59-A6C34878D82A}">
                    <a16:rowId xmlns:a16="http://schemas.microsoft.com/office/drawing/2014/main" val="503354120"/>
                  </a:ext>
                </a:extLst>
              </a:tr>
              <a:tr h="369504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marL="82120" marR="82120" marT="41061" marB="41061"/>
                </a:tc>
                <a:extLst>
                  <a:ext uri="{0D108BD9-81ED-4DB2-BD59-A6C34878D82A}">
                    <a16:rowId xmlns:a16="http://schemas.microsoft.com/office/drawing/2014/main" val="3099369293"/>
                  </a:ext>
                </a:extLst>
              </a:tr>
              <a:tr h="369504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marL="82120" marR="82120" marT="41061" marB="41061"/>
                </a:tc>
                <a:extLst>
                  <a:ext uri="{0D108BD9-81ED-4DB2-BD59-A6C34878D82A}">
                    <a16:rowId xmlns:a16="http://schemas.microsoft.com/office/drawing/2014/main" val="3064803356"/>
                  </a:ext>
                </a:extLst>
              </a:tr>
              <a:tr h="369504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marL="82120" marR="82120" marT="41061" marB="41061"/>
                </a:tc>
                <a:extLst>
                  <a:ext uri="{0D108BD9-81ED-4DB2-BD59-A6C34878D82A}">
                    <a16:rowId xmlns:a16="http://schemas.microsoft.com/office/drawing/2014/main" val="3136465947"/>
                  </a:ext>
                </a:extLst>
              </a:tr>
              <a:tr h="369504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marL="82120" marR="82120" marT="41061" marB="41061"/>
                </a:tc>
                <a:extLst>
                  <a:ext uri="{0D108BD9-81ED-4DB2-BD59-A6C34878D82A}">
                    <a16:rowId xmlns:a16="http://schemas.microsoft.com/office/drawing/2014/main" val="1200755044"/>
                  </a:ext>
                </a:extLst>
              </a:tr>
              <a:tr h="369504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</a:p>
                  </a:txBody>
                  <a:tcPr marL="82120" marR="82120" marT="41061" marB="41061"/>
                </a:tc>
                <a:extLst>
                  <a:ext uri="{0D108BD9-81ED-4DB2-BD59-A6C34878D82A}">
                    <a16:rowId xmlns:a16="http://schemas.microsoft.com/office/drawing/2014/main" val="2477727087"/>
                  </a:ext>
                </a:extLst>
              </a:tr>
              <a:tr h="369504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</a:t>
                      </a:r>
                    </a:p>
                  </a:txBody>
                  <a:tcPr marL="82120" marR="82120" marT="41061" marB="41061"/>
                </a:tc>
                <a:extLst>
                  <a:ext uri="{0D108BD9-81ED-4DB2-BD59-A6C34878D82A}">
                    <a16:rowId xmlns:a16="http://schemas.microsoft.com/office/drawing/2014/main" val="50016912"/>
                  </a:ext>
                </a:extLst>
              </a:tr>
              <a:tr h="369504"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2120" marR="82120" marT="41061" marB="4106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82120" marR="82120" marT="41061" marB="41061"/>
                </a:tc>
                <a:extLst>
                  <a:ext uri="{0D108BD9-81ED-4DB2-BD59-A6C34878D82A}">
                    <a16:rowId xmlns:a16="http://schemas.microsoft.com/office/drawing/2014/main" val="3672304632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5481151E-3E68-5B88-844C-8D01F32F3D13}"/>
              </a:ext>
            </a:extLst>
          </p:cNvPr>
          <p:cNvSpPr/>
          <p:nvPr/>
        </p:nvSpPr>
        <p:spPr>
          <a:xfrm>
            <a:off x="9931111" y="276446"/>
            <a:ext cx="1890944" cy="3941686"/>
          </a:xfrm>
          <a:prstGeom prst="ellipse">
            <a:avLst/>
          </a:prstGeom>
          <a:noFill/>
          <a:ln w="76200" cap="flat" cmpd="sng" algn="ctr">
            <a:solidFill>
              <a:srgbClr val="86BD2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64E16-5271-F910-2A5B-F39D3D28A562}"/>
              </a:ext>
            </a:extLst>
          </p:cNvPr>
          <p:cNvSpPr txBox="1"/>
          <p:nvPr/>
        </p:nvSpPr>
        <p:spPr>
          <a:xfrm flipH="1">
            <a:off x="9579563" y="4341627"/>
            <a:ext cx="259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Binary Classification!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591441-0C21-8C9E-8FE2-53E1B7F9FF6D}"/>
              </a:ext>
            </a:extLst>
          </p:cNvPr>
          <p:cNvCxnSpPr>
            <a:cxnSpLocks/>
          </p:cNvCxnSpPr>
          <p:nvPr/>
        </p:nvCxnSpPr>
        <p:spPr>
          <a:xfrm>
            <a:off x="2930078" y="3734893"/>
            <a:ext cx="1714868" cy="1369767"/>
          </a:xfrm>
          <a:prstGeom prst="straightConnector1">
            <a:avLst/>
          </a:prstGeom>
          <a:ln w="28575">
            <a:solidFill>
              <a:srgbClr val="86BD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93EB97-B4FA-A107-412D-438AD6F71A5D}"/>
              </a:ext>
            </a:extLst>
          </p:cNvPr>
          <p:cNvCxnSpPr>
            <a:cxnSpLocks/>
          </p:cNvCxnSpPr>
          <p:nvPr/>
        </p:nvCxnSpPr>
        <p:spPr>
          <a:xfrm flipH="1">
            <a:off x="6763333" y="3734893"/>
            <a:ext cx="1889704" cy="1408363"/>
          </a:xfrm>
          <a:prstGeom prst="straightConnector1">
            <a:avLst/>
          </a:prstGeom>
          <a:ln w="28575">
            <a:solidFill>
              <a:srgbClr val="86BD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90E739-8465-D4BD-2F03-2B04B777AEAD}"/>
              </a:ext>
            </a:extLst>
          </p:cNvPr>
          <p:cNvCxnSpPr>
            <a:cxnSpLocks/>
          </p:cNvCxnSpPr>
          <p:nvPr/>
        </p:nvCxnSpPr>
        <p:spPr>
          <a:xfrm>
            <a:off x="4121940" y="3725305"/>
            <a:ext cx="1714868" cy="1369767"/>
          </a:xfrm>
          <a:prstGeom prst="straightConnector1">
            <a:avLst/>
          </a:prstGeom>
          <a:ln w="28575">
            <a:solidFill>
              <a:srgbClr val="86BD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F4DF1E-F8D8-EA88-0515-F82175177486}"/>
              </a:ext>
            </a:extLst>
          </p:cNvPr>
          <p:cNvCxnSpPr>
            <a:cxnSpLocks/>
          </p:cNvCxnSpPr>
          <p:nvPr/>
        </p:nvCxnSpPr>
        <p:spPr>
          <a:xfrm flipH="1">
            <a:off x="6094476" y="3751938"/>
            <a:ext cx="1797158" cy="1352722"/>
          </a:xfrm>
          <a:prstGeom prst="straightConnector1">
            <a:avLst/>
          </a:prstGeom>
          <a:ln w="28575">
            <a:solidFill>
              <a:srgbClr val="86BD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E61ED6F-557E-CAC0-B513-7D758E0B74AB}"/>
              </a:ext>
            </a:extLst>
          </p:cNvPr>
          <p:cNvSpPr txBox="1"/>
          <p:nvPr/>
        </p:nvSpPr>
        <p:spPr>
          <a:xfrm>
            <a:off x="4398625" y="5335479"/>
            <a:ext cx="331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features do we need?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46394A-9570-3711-216D-32FDC0022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1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90206-3DF8-8C9D-53B7-8B7D33BE3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3595C4-7975-B314-4870-FC6F716E1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C901E1BC-A807-F575-FFE5-36AF31B659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295400 h 6858000"/>
              <a:gd name="connsiteX3" fmla="*/ 5875903 w 12192000"/>
              <a:gd name="connsiteY3" fmla="*/ 1295400 h 6858000"/>
              <a:gd name="connsiteX4" fmla="*/ 5486401 w 12192000"/>
              <a:gd name="connsiteY4" fmla="*/ 1625596 h 6858000"/>
              <a:gd name="connsiteX5" fmla="*/ 5486401 w 12192000"/>
              <a:gd name="connsiteY5" fmla="*/ 5232404 h 6858000"/>
              <a:gd name="connsiteX6" fmla="*/ 5875903 w 12192000"/>
              <a:gd name="connsiteY6" fmla="*/ 5562600 h 6858000"/>
              <a:gd name="connsiteX7" fmla="*/ 12192000 w 12192000"/>
              <a:gd name="connsiteY7" fmla="*/ 556260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295400"/>
                </a:lnTo>
                <a:lnTo>
                  <a:pt x="5875903" y="1295400"/>
                </a:lnTo>
                <a:cubicBezTo>
                  <a:pt x="5660787" y="1295400"/>
                  <a:pt x="5486401" y="1443234"/>
                  <a:pt x="5486401" y="1625596"/>
                </a:cubicBezTo>
                <a:lnTo>
                  <a:pt x="5486401" y="5232404"/>
                </a:lnTo>
                <a:cubicBezTo>
                  <a:pt x="5486401" y="5414766"/>
                  <a:pt x="5660787" y="5562600"/>
                  <a:pt x="5875903" y="5562600"/>
                </a:cubicBezTo>
                <a:lnTo>
                  <a:pt x="12192000" y="556260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0985497-ED13-BD66-35E7-99D3DFDFA239}"/>
              </a:ext>
            </a:extLst>
          </p:cNvPr>
          <p:cNvSpPr/>
          <p:nvPr/>
        </p:nvSpPr>
        <p:spPr>
          <a:xfrm>
            <a:off x="5486400" y="1295400"/>
            <a:ext cx="6705599" cy="4267200"/>
          </a:xfrm>
          <a:custGeom>
            <a:avLst/>
            <a:gdLst>
              <a:gd name="connsiteX0" fmla="*/ 330196 w 5684604"/>
              <a:gd name="connsiteY0" fmla="*/ 0 h 4267200"/>
              <a:gd name="connsiteX1" fmla="*/ 5684604 w 5684604"/>
              <a:gd name="connsiteY1" fmla="*/ 0 h 4267200"/>
              <a:gd name="connsiteX2" fmla="*/ 5684604 w 5684604"/>
              <a:gd name="connsiteY2" fmla="*/ 4267200 h 4267200"/>
              <a:gd name="connsiteX3" fmla="*/ 330196 w 5684604"/>
              <a:gd name="connsiteY3" fmla="*/ 4267200 h 4267200"/>
              <a:gd name="connsiteX4" fmla="*/ 0 w 5684604"/>
              <a:gd name="connsiteY4" fmla="*/ 3937004 h 4267200"/>
              <a:gd name="connsiteX5" fmla="*/ 0 w 5684604"/>
              <a:gd name="connsiteY5" fmla="*/ 330196 h 4267200"/>
              <a:gd name="connsiteX6" fmla="*/ 330196 w 5684604"/>
              <a:gd name="connsiteY6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4604" h="4267200">
                <a:moveTo>
                  <a:pt x="330196" y="0"/>
                </a:moveTo>
                <a:lnTo>
                  <a:pt x="5684604" y="0"/>
                </a:lnTo>
                <a:lnTo>
                  <a:pt x="5684604" y="4267200"/>
                </a:lnTo>
                <a:lnTo>
                  <a:pt x="330196" y="4267200"/>
                </a:lnTo>
                <a:cubicBezTo>
                  <a:pt x="147834" y="4267200"/>
                  <a:pt x="0" y="4119366"/>
                  <a:pt x="0" y="3937004"/>
                </a:cubicBezTo>
                <a:lnTo>
                  <a:pt x="0" y="330196"/>
                </a:lnTo>
                <a:cubicBezTo>
                  <a:pt x="0" y="147834"/>
                  <a:pt x="147834" y="0"/>
                  <a:pt x="330196" y="0"/>
                </a:cubicBezTo>
                <a:close/>
              </a:path>
            </a:pathLst>
          </a:custGeom>
          <a:gradFill flip="none" rotWithShape="1">
            <a:gsLst>
              <a:gs pos="0">
                <a:srgbClr val="A2E72E">
                  <a:alpha val="84000"/>
                </a:srgbClr>
              </a:gs>
              <a:gs pos="100000">
                <a:srgbClr val="86BC2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BF107D-15D6-8EDA-2F8D-DCFA751FCED7}"/>
              </a:ext>
            </a:extLst>
          </p:cNvPr>
          <p:cNvSpPr txBox="1"/>
          <p:nvPr/>
        </p:nvSpPr>
        <p:spPr>
          <a:xfrm>
            <a:off x="6813729" y="2751892"/>
            <a:ext cx="496646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Feature Selection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0FA576-F3D6-7DF7-11DB-5AF536C4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17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04673-4D8F-2313-DC8D-C108A7306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Exploration of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7EF4-B69F-0254-145F-0A593C417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r>
              <a:rPr lang="en-US" sz="2000"/>
              <a:t>Used a correlation matrix / heatmap for numerical variables (amount, day, hour, Enterprise) → confirmed no multicollinearity.</a:t>
            </a:r>
          </a:p>
          <a:p>
            <a:r>
              <a:rPr lang="en-US" sz="2000"/>
              <a:t>amount showed moderate correlation with fraud → strong predictor.</a:t>
            </a:r>
          </a:p>
        </p:txBody>
      </p:sp>
      <p:pic>
        <p:nvPicPr>
          <p:cNvPr id="7" name="Picture 6" descr="A red and blue squares&#10;&#10;AI-generated content may be incorrect.">
            <a:extLst>
              <a:ext uri="{FF2B5EF4-FFF2-40B4-BE49-F238E27FC236}">
                <a16:creationId xmlns:a16="http://schemas.microsoft.com/office/drawing/2014/main" id="{3C7999EA-4259-521E-8648-F68A295E7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72" y="1005702"/>
            <a:ext cx="6389346" cy="485590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90195-C217-A6C5-B73B-163CD613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BD8D7-711A-27BD-5FAE-38C9ADEF2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Feature Elimination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2B2A2-04F9-DF7F-1E28-D4414EBFA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endParaRPr lang="en-US" sz="1900" dirty="0"/>
          </a:p>
          <a:p>
            <a:pPr marL="0" indent="0">
              <a:buNone/>
            </a:pPr>
            <a:r>
              <a:rPr lang="en-US" sz="1900" b="1" dirty="0"/>
              <a:t>Dropped irrelevant/redundant:</a:t>
            </a:r>
          </a:p>
          <a:p>
            <a:pPr lvl="1"/>
            <a:r>
              <a:rPr lang="en-US" sz="1900" dirty="0"/>
              <a:t>step (sequential index),</a:t>
            </a:r>
          </a:p>
          <a:p>
            <a:pPr lvl="1"/>
            <a:r>
              <a:rPr lang="en-US" sz="1900" dirty="0"/>
              <a:t>customer (unique ID),</a:t>
            </a:r>
          </a:p>
          <a:p>
            <a:pPr lvl="1"/>
            <a:r>
              <a:rPr lang="en-US" sz="1900" dirty="0"/>
              <a:t>gender (replaced by </a:t>
            </a:r>
            <a:r>
              <a:rPr lang="en-US" sz="1900" dirty="0" err="1"/>
              <a:t>gender_new</a:t>
            </a:r>
            <a:r>
              <a:rPr lang="en-US" sz="1900" dirty="0"/>
              <a:t> + Enterprise),</a:t>
            </a:r>
          </a:p>
          <a:p>
            <a:pPr lvl="1"/>
            <a:r>
              <a:rPr lang="en-US" sz="1900" dirty="0"/>
              <a:t>day, hour, </a:t>
            </a:r>
            <a:r>
              <a:rPr lang="en-US" sz="1900" dirty="0" err="1"/>
              <a:t>time_of_day</a:t>
            </a:r>
            <a:r>
              <a:rPr lang="en-US" sz="1900" dirty="0"/>
              <a:t> (sequential/redundant),</a:t>
            </a:r>
          </a:p>
          <a:p>
            <a:pPr lvl="1"/>
            <a:r>
              <a:rPr lang="en-US" sz="1900" dirty="0" err="1"/>
              <a:t>zipMerchant</a:t>
            </a:r>
            <a:r>
              <a:rPr lang="en-US" sz="1900" dirty="0"/>
              <a:t>, </a:t>
            </a:r>
            <a:r>
              <a:rPr lang="en-US" sz="1900" dirty="0" err="1"/>
              <a:t>zipcodeOri</a:t>
            </a:r>
            <a:r>
              <a:rPr lang="en-US" sz="1900" dirty="0"/>
              <a:t> (single unique value).</a:t>
            </a:r>
          </a:p>
          <a:p>
            <a:r>
              <a:rPr lang="en-US" sz="1900" dirty="0"/>
              <a:t>Backward elimination → removing </a:t>
            </a:r>
            <a:r>
              <a:rPr lang="en-US" sz="1900" dirty="0" err="1"/>
              <a:t>time_of_day</a:t>
            </a:r>
            <a:r>
              <a:rPr lang="en-US" sz="1900" dirty="0"/>
              <a:t> improved accuracy.</a:t>
            </a:r>
          </a:p>
          <a:p>
            <a:pPr marL="0" indent="0">
              <a:buNone/>
            </a:pPr>
            <a:r>
              <a:rPr lang="en-US" sz="1900" b="1" dirty="0"/>
              <a:t>Final Features for Training</a:t>
            </a:r>
          </a:p>
          <a:p>
            <a:r>
              <a:rPr lang="en-US" sz="1900" dirty="0"/>
              <a:t>Selected categorical: age, merchant, category, </a:t>
            </a:r>
            <a:r>
              <a:rPr lang="en-US" sz="1900" dirty="0" err="1"/>
              <a:t>gender_new</a:t>
            </a:r>
            <a:r>
              <a:rPr lang="en-US" sz="1900" dirty="0"/>
              <a:t>, Enterprise.</a:t>
            </a:r>
          </a:p>
          <a:p>
            <a:r>
              <a:rPr lang="en-US" sz="1900" dirty="0"/>
              <a:t>Selected numeric: amount.</a:t>
            </a:r>
          </a:p>
          <a:p>
            <a:r>
              <a:rPr lang="en-US" sz="1900" dirty="0"/>
              <a:t>Further refined using </a:t>
            </a:r>
            <a:r>
              <a:rPr lang="en-US" sz="1900" dirty="0" err="1"/>
              <a:t>XGBoost</a:t>
            </a:r>
            <a:r>
              <a:rPr lang="en-US" sz="1900" dirty="0"/>
              <a:t> feature importance → retained only top predictors (e.g., </a:t>
            </a:r>
            <a:r>
              <a:rPr lang="en-US" sz="1900" dirty="0" err="1"/>
              <a:t>MCC_es_transportation</a:t>
            </a:r>
            <a:r>
              <a:rPr lang="en-US" sz="1900" dirty="0"/>
              <a:t>, MERCHANT_M85975013, </a:t>
            </a:r>
            <a:r>
              <a:rPr lang="en-US" sz="1900" dirty="0" err="1"/>
              <a:t>amount_scaled</a:t>
            </a:r>
            <a:r>
              <a:rPr lang="en-US" sz="1900" dirty="0"/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65569-5CD9-FB44-F24E-14B8F92F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0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62202-9AC5-C8EB-9848-DB66B674E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End-to-End Approach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8B4923BF-8B7A-4E46-57F5-732B99E523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3029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802A68-3DC2-BE08-C3EE-ABA88A1A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39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7A36F-9627-36D5-AB08-645DD74FF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987EB6-3973-3D16-0B54-AA124EE7A4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EA526AB0-BC03-C594-0545-85A2AF1BC1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295400 h 6858000"/>
              <a:gd name="connsiteX3" fmla="*/ 5875903 w 12192000"/>
              <a:gd name="connsiteY3" fmla="*/ 1295400 h 6858000"/>
              <a:gd name="connsiteX4" fmla="*/ 5486401 w 12192000"/>
              <a:gd name="connsiteY4" fmla="*/ 1625596 h 6858000"/>
              <a:gd name="connsiteX5" fmla="*/ 5486401 w 12192000"/>
              <a:gd name="connsiteY5" fmla="*/ 5232404 h 6858000"/>
              <a:gd name="connsiteX6" fmla="*/ 5875903 w 12192000"/>
              <a:gd name="connsiteY6" fmla="*/ 5562600 h 6858000"/>
              <a:gd name="connsiteX7" fmla="*/ 12192000 w 12192000"/>
              <a:gd name="connsiteY7" fmla="*/ 556260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295400"/>
                </a:lnTo>
                <a:lnTo>
                  <a:pt x="5875903" y="1295400"/>
                </a:lnTo>
                <a:cubicBezTo>
                  <a:pt x="5660787" y="1295400"/>
                  <a:pt x="5486401" y="1443234"/>
                  <a:pt x="5486401" y="1625596"/>
                </a:cubicBezTo>
                <a:lnTo>
                  <a:pt x="5486401" y="5232404"/>
                </a:lnTo>
                <a:cubicBezTo>
                  <a:pt x="5486401" y="5414766"/>
                  <a:pt x="5660787" y="5562600"/>
                  <a:pt x="5875903" y="5562600"/>
                </a:cubicBezTo>
                <a:lnTo>
                  <a:pt x="12192000" y="556260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74BBBF0-8139-154D-6BB1-016BCA84E442}"/>
              </a:ext>
            </a:extLst>
          </p:cNvPr>
          <p:cNvSpPr/>
          <p:nvPr/>
        </p:nvSpPr>
        <p:spPr>
          <a:xfrm>
            <a:off x="5486400" y="1295400"/>
            <a:ext cx="6705599" cy="4267200"/>
          </a:xfrm>
          <a:custGeom>
            <a:avLst/>
            <a:gdLst>
              <a:gd name="connsiteX0" fmla="*/ 330196 w 5684604"/>
              <a:gd name="connsiteY0" fmla="*/ 0 h 4267200"/>
              <a:gd name="connsiteX1" fmla="*/ 5684604 w 5684604"/>
              <a:gd name="connsiteY1" fmla="*/ 0 h 4267200"/>
              <a:gd name="connsiteX2" fmla="*/ 5684604 w 5684604"/>
              <a:gd name="connsiteY2" fmla="*/ 4267200 h 4267200"/>
              <a:gd name="connsiteX3" fmla="*/ 330196 w 5684604"/>
              <a:gd name="connsiteY3" fmla="*/ 4267200 h 4267200"/>
              <a:gd name="connsiteX4" fmla="*/ 0 w 5684604"/>
              <a:gd name="connsiteY4" fmla="*/ 3937004 h 4267200"/>
              <a:gd name="connsiteX5" fmla="*/ 0 w 5684604"/>
              <a:gd name="connsiteY5" fmla="*/ 330196 h 4267200"/>
              <a:gd name="connsiteX6" fmla="*/ 330196 w 5684604"/>
              <a:gd name="connsiteY6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4604" h="4267200">
                <a:moveTo>
                  <a:pt x="330196" y="0"/>
                </a:moveTo>
                <a:lnTo>
                  <a:pt x="5684604" y="0"/>
                </a:lnTo>
                <a:lnTo>
                  <a:pt x="5684604" y="4267200"/>
                </a:lnTo>
                <a:lnTo>
                  <a:pt x="330196" y="4267200"/>
                </a:lnTo>
                <a:cubicBezTo>
                  <a:pt x="147834" y="4267200"/>
                  <a:pt x="0" y="4119366"/>
                  <a:pt x="0" y="3937004"/>
                </a:cubicBezTo>
                <a:lnTo>
                  <a:pt x="0" y="330196"/>
                </a:lnTo>
                <a:cubicBezTo>
                  <a:pt x="0" y="147834"/>
                  <a:pt x="147834" y="0"/>
                  <a:pt x="330196" y="0"/>
                </a:cubicBezTo>
                <a:close/>
              </a:path>
            </a:pathLst>
          </a:custGeom>
          <a:gradFill flip="none" rotWithShape="1">
            <a:gsLst>
              <a:gs pos="0">
                <a:srgbClr val="A2E72E">
                  <a:alpha val="84000"/>
                </a:srgbClr>
              </a:gs>
              <a:gs pos="100000">
                <a:srgbClr val="86BC2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E9331A-B0E5-04B2-DE80-130C3C9CF5A8}"/>
              </a:ext>
            </a:extLst>
          </p:cNvPr>
          <p:cNvSpPr txBox="1"/>
          <p:nvPr/>
        </p:nvSpPr>
        <p:spPr>
          <a:xfrm>
            <a:off x="6813729" y="2751892"/>
            <a:ext cx="496646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Data Preprocessing 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4FA343-D5D2-13E2-1C0E-6ACF86F3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70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BEB1-04CC-E844-B01A-76E6ECAE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B604B-5B29-4243-90F6-E529F34448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94AC16B-7676-2948-B51B-182A36D38041}"/>
              </a:ext>
            </a:extLst>
          </p:cNvPr>
          <p:cNvSpPr/>
          <p:nvPr/>
        </p:nvSpPr>
        <p:spPr>
          <a:xfrm>
            <a:off x="3974719" y="3859306"/>
            <a:ext cx="1623350" cy="2156012"/>
          </a:xfrm>
          <a:custGeom>
            <a:avLst/>
            <a:gdLst>
              <a:gd name="connsiteX0" fmla="*/ 470370 w 1219200"/>
              <a:gd name="connsiteY0" fmla="*/ 0 h 1619250"/>
              <a:gd name="connsiteX1" fmla="*/ 748830 w 1219200"/>
              <a:gd name="connsiteY1" fmla="*/ 0 h 1619250"/>
              <a:gd name="connsiteX2" fmla="*/ 748830 w 1219200"/>
              <a:gd name="connsiteY2" fmla="*/ 28495 h 1619250"/>
              <a:gd name="connsiteX3" fmla="*/ 748830 w 1219200"/>
              <a:gd name="connsiteY3" fmla="*/ 415626 h 1619250"/>
              <a:gd name="connsiteX4" fmla="*/ 1219200 w 1219200"/>
              <a:gd name="connsiteY4" fmla="*/ 1009916 h 1619250"/>
              <a:gd name="connsiteX5" fmla="*/ 609600 w 1219200"/>
              <a:gd name="connsiteY5" fmla="*/ 1619250 h 1619250"/>
              <a:gd name="connsiteX6" fmla="*/ 0 w 1219200"/>
              <a:gd name="connsiteY6" fmla="*/ 1009916 h 1619250"/>
              <a:gd name="connsiteX7" fmla="*/ 470370 w 1219200"/>
              <a:gd name="connsiteY7" fmla="*/ 415626 h 1619250"/>
              <a:gd name="connsiteX8" fmla="*/ 470370 w 1219200"/>
              <a:gd name="connsiteY8" fmla="*/ 63355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" h="1619250">
                <a:moveTo>
                  <a:pt x="470370" y="0"/>
                </a:moveTo>
                <a:lnTo>
                  <a:pt x="748830" y="0"/>
                </a:lnTo>
                <a:lnTo>
                  <a:pt x="748830" y="28495"/>
                </a:lnTo>
                <a:cubicBezTo>
                  <a:pt x="748830" y="131852"/>
                  <a:pt x="748830" y="259061"/>
                  <a:pt x="748830" y="415626"/>
                </a:cubicBezTo>
                <a:cubicBezTo>
                  <a:pt x="1016000" y="479569"/>
                  <a:pt x="1219200" y="720294"/>
                  <a:pt x="1219200" y="1009916"/>
                </a:cubicBezTo>
                <a:cubicBezTo>
                  <a:pt x="1219200" y="1344673"/>
                  <a:pt x="944504" y="1619250"/>
                  <a:pt x="609600" y="1619250"/>
                </a:cubicBezTo>
                <a:cubicBezTo>
                  <a:pt x="270933" y="1619250"/>
                  <a:pt x="0" y="1344673"/>
                  <a:pt x="0" y="1009916"/>
                </a:cubicBezTo>
                <a:cubicBezTo>
                  <a:pt x="0" y="720294"/>
                  <a:pt x="203200" y="475808"/>
                  <a:pt x="470370" y="415626"/>
                </a:cubicBezTo>
                <a:cubicBezTo>
                  <a:pt x="470370" y="415626"/>
                  <a:pt x="470370" y="415626"/>
                  <a:pt x="470370" y="63355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2" name="Freeform 17">
            <a:extLst>
              <a:ext uri="{FF2B5EF4-FFF2-40B4-BE49-F238E27FC236}">
                <a16:creationId xmlns:a16="http://schemas.microsoft.com/office/drawing/2014/main" id="{3D3EA546-E8B9-AE4F-97D0-77CED18DA28D}"/>
              </a:ext>
            </a:extLst>
          </p:cNvPr>
          <p:cNvSpPr>
            <a:spLocks/>
          </p:cNvSpPr>
          <p:nvPr/>
        </p:nvSpPr>
        <p:spPr bwMode="auto">
          <a:xfrm>
            <a:off x="3978947" y="4391968"/>
            <a:ext cx="4314138" cy="1623350"/>
          </a:xfrm>
          <a:custGeom>
            <a:avLst/>
            <a:gdLst>
              <a:gd name="T0" fmla="*/ 541 w 861"/>
              <a:gd name="T1" fmla="*/ 125 h 324"/>
              <a:gd name="T2" fmla="*/ 320 w 861"/>
              <a:gd name="T3" fmla="*/ 125 h 324"/>
              <a:gd name="T4" fmla="*/ 125 w 861"/>
              <a:gd name="T5" fmla="*/ 125 h 324"/>
              <a:gd name="T6" fmla="*/ 125 w 861"/>
              <a:gd name="T7" fmla="*/ 58 h 324"/>
              <a:gd name="T8" fmla="*/ 125 w 861"/>
              <a:gd name="T9" fmla="*/ 4 h 324"/>
              <a:gd name="T10" fmla="*/ 0 w 861"/>
              <a:gd name="T11" fmla="*/ 162 h 324"/>
              <a:gd name="T12" fmla="*/ 162 w 861"/>
              <a:gd name="T13" fmla="*/ 324 h 324"/>
              <a:gd name="T14" fmla="*/ 320 w 861"/>
              <a:gd name="T15" fmla="*/ 198 h 324"/>
              <a:gd name="T16" fmla="*/ 541 w 861"/>
              <a:gd name="T17" fmla="*/ 198 h 324"/>
              <a:gd name="T18" fmla="*/ 699 w 861"/>
              <a:gd name="T19" fmla="*/ 324 h 324"/>
              <a:gd name="T20" fmla="*/ 861 w 861"/>
              <a:gd name="T21" fmla="*/ 162 h 324"/>
              <a:gd name="T22" fmla="*/ 699 w 861"/>
              <a:gd name="T23" fmla="*/ 0 h 324"/>
              <a:gd name="T24" fmla="*/ 541 w 861"/>
              <a:gd name="T25" fmla="*/ 125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1" h="324">
                <a:moveTo>
                  <a:pt x="541" y="125"/>
                </a:moveTo>
                <a:cubicBezTo>
                  <a:pt x="320" y="125"/>
                  <a:pt x="320" y="125"/>
                  <a:pt x="320" y="125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5" y="58"/>
                  <a:pt x="125" y="58"/>
                  <a:pt x="125" y="58"/>
                </a:cubicBezTo>
                <a:cubicBezTo>
                  <a:pt x="125" y="4"/>
                  <a:pt x="125" y="4"/>
                  <a:pt x="125" y="4"/>
                </a:cubicBezTo>
                <a:cubicBezTo>
                  <a:pt x="53" y="21"/>
                  <a:pt x="0" y="85"/>
                  <a:pt x="0" y="162"/>
                </a:cubicBezTo>
                <a:cubicBezTo>
                  <a:pt x="0" y="251"/>
                  <a:pt x="73" y="324"/>
                  <a:pt x="162" y="324"/>
                </a:cubicBezTo>
                <a:cubicBezTo>
                  <a:pt x="239" y="324"/>
                  <a:pt x="303" y="270"/>
                  <a:pt x="320" y="198"/>
                </a:cubicBezTo>
                <a:cubicBezTo>
                  <a:pt x="541" y="198"/>
                  <a:pt x="541" y="198"/>
                  <a:pt x="541" y="198"/>
                </a:cubicBezTo>
                <a:cubicBezTo>
                  <a:pt x="558" y="270"/>
                  <a:pt x="622" y="324"/>
                  <a:pt x="699" y="324"/>
                </a:cubicBezTo>
                <a:cubicBezTo>
                  <a:pt x="788" y="324"/>
                  <a:pt x="861" y="251"/>
                  <a:pt x="861" y="162"/>
                </a:cubicBezTo>
                <a:cubicBezTo>
                  <a:pt x="861" y="72"/>
                  <a:pt x="788" y="0"/>
                  <a:pt x="699" y="0"/>
                </a:cubicBezTo>
                <a:cubicBezTo>
                  <a:pt x="622" y="0"/>
                  <a:pt x="558" y="53"/>
                  <a:pt x="541" y="125"/>
                </a:cubicBezTo>
                <a:close/>
              </a:path>
            </a:pathLst>
          </a:custGeom>
          <a:solidFill>
            <a:srgbClr val="404450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3" name="Freeform 15">
            <a:extLst>
              <a:ext uri="{FF2B5EF4-FFF2-40B4-BE49-F238E27FC236}">
                <a16:creationId xmlns:a16="http://schemas.microsoft.com/office/drawing/2014/main" id="{159ADB37-F8E7-FA4F-899A-7D2EF896A6F4}"/>
              </a:ext>
            </a:extLst>
          </p:cNvPr>
          <p:cNvSpPr>
            <a:spLocks/>
          </p:cNvSpPr>
          <p:nvPr/>
        </p:nvSpPr>
        <p:spPr bwMode="auto">
          <a:xfrm>
            <a:off x="6669735" y="1703294"/>
            <a:ext cx="1629692" cy="4312024"/>
          </a:xfrm>
          <a:custGeom>
            <a:avLst/>
            <a:gdLst>
              <a:gd name="T0" fmla="*/ 126 w 325"/>
              <a:gd name="T1" fmla="*/ 319 h 861"/>
              <a:gd name="T2" fmla="*/ 126 w 325"/>
              <a:gd name="T3" fmla="*/ 541 h 861"/>
              <a:gd name="T4" fmla="*/ 126 w 325"/>
              <a:gd name="T5" fmla="*/ 736 h 861"/>
              <a:gd name="T6" fmla="*/ 59 w 325"/>
              <a:gd name="T7" fmla="*/ 736 h 861"/>
              <a:gd name="T8" fmla="*/ 5 w 325"/>
              <a:gd name="T9" fmla="*/ 736 h 861"/>
              <a:gd name="T10" fmla="*/ 163 w 325"/>
              <a:gd name="T11" fmla="*/ 861 h 861"/>
              <a:gd name="T12" fmla="*/ 325 w 325"/>
              <a:gd name="T13" fmla="*/ 699 h 861"/>
              <a:gd name="T14" fmla="*/ 199 w 325"/>
              <a:gd name="T15" fmla="*/ 541 h 861"/>
              <a:gd name="T16" fmla="*/ 199 w 325"/>
              <a:gd name="T17" fmla="*/ 319 h 861"/>
              <a:gd name="T18" fmla="*/ 325 w 325"/>
              <a:gd name="T19" fmla="*/ 162 h 861"/>
              <a:gd name="T20" fmla="*/ 163 w 325"/>
              <a:gd name="T21" fmla="*/ 0 h 861"/>
              <a:gd name="T22" fmla="*/ 0 w 325"/>
              <a:gd name="T23" fmla="*/ 162 h 861"/>
              <a:gd name="T24" fmla="*/ 126 w 325"/>
              <a:gd name="T25" fmla="*/ 319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5" h="861">
                <a:moveTo>
                  <a:pt x="126" y="319"/>
                </a:moveTo>
                <a:cubicBezTo>
                  <a:pt x="126" y="541"/>
                  <a:pt x="126" y="541"/>
                  <a:pt x="126" y="541"/>
                </a:cubicBezTo>
                <a:cubicBezTo>
                  <a:pt x="126" y="736"/>
                  <a:pt x="126" y="736"/>
                  <a:pt x="126" y="736"/>
                </a:cubicBezTo>
                <a:cubicBezTo>
                  <a:pt x="59" y="736"/>
                  <a:pt x="59" y="736"/>
                  <a:pt x="59" y="736"/>
                </a:cubicBezTo>
                <a:cubicBezTo>
                  <a:pt x="5" y="736"/>
                  <a:pt x="5" y="736"/>
                  <a:pt x="5" y="736"/>
                </a:cubicBezTo>
                <a:cubicBezTo>
                  <a:pt x="22" y="807"/>
                  <a:pt x="86" y="861"/>
                  <a:pt x="163" y="861"/>
                </a:cubicBezTo>
                <a:cubicBezTo>
                  <a:pt x="252" y="861"/>
                  <a:pt x="325" y="788"/>
                  <a:pt x="325" y="699"/>
                </a:cubicBezTo>
                <a:cubicBezTo>
                  <a:pt x="325" y="622"/>
                  <a:pt x="271" y="557"/>
                  <a:pt x="199" y="541"/>
                </a:cubicBezTo>
                <a:cubicBezTo>
                  <a:pt x="199" y="319"/>
                  <a:pt x="199" y="319"/>
                  <a:pt x="199" y="319"/>
                </a:cubicBezTo>
                <a:cubicBezTo>
                  <a:pt x="271" y="303"/>
                  <a:pt x="325" y="238"/>
                  <a:pt x="325" y="162"/>
                </a:cubicBezTo>
                <a:cubicBezTo>
                  <a:pt x="325" y="72"/>
                  <a:pt x="252" y="0"/>
                  <a:pt x="163" y="0"/>
                </a:cubicBezTo>
                <a:cubicBezTo>
                  <a:pt x="73" y="0"/>
                  <a:pt x="0" y="72"/>
                  <a:pt x="0" y="162"/>
                </a:cubicBezTo>
                <a:cubicBezTo>
                  <a:pt x="0" y="238"/>
                  <a:pt x="54" y="303"/>
                  <a:pt x="126" y="31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4" name="Freeform 16">
            <a:extLst>
              <a:ext uri="{FF2B5EF4-FFF2-40B4-BE49-F238E27FC236}">
                <a16:creationId xmlns:a16="http://schemas.microsoft.com/office/drawing/2014/main" id="{6C041D33-7ABC-804B-94A3-ED1BC893FBBA}"/>
              </a:ext>
            </a:extLst>
          </p:cNvPr>
          <p:cNvSpPr>
            <a:spLocks/>
          </p:cNvSpPr>
          <p:nvPr/>
        </p:nvSpPr>
        <p:spPr bwMode="auto">
          <a:xfrm>
            <a:off x="3978947" y="1703294"/>
            <a:ext cx="4314138" cy="1623350"/>
          </a:xfrm>
          <a:custGeom>
            <a:avLst/>
            <a:gdLst>
              <a:gd name="T0" fmla="*/ 320 w 861"/>
              <a:gd name="T1" fmla="*/ 198 h 324"/>
              <a:gd name="T2" fmla="*/ 541 w 861"/>
              <a:gd name="T3" fmla="*/ 198 h 324"/>
              <a:gd name="T4" fmla="*/ 737 w 861"/>
              <a:gd name="T5" fmla="*/ 198 h 324"/>
              <a:gd name="T6" fmla="*/ 737 w 861"/>
              <a:gd name="T7" fmla="*/ 265 h 324"/>
              <a:gd name="T8" fmla="*/ 737 w 861"/>
              <a:gd name="T9" fmla="*/ 319 h 324"/>
              <a:gd name="T10" fmla="*/ 861 w 861"/>
              <a:gd name="T11" fmla="*/ 162 h 324"/>
              <a:gd name="T12" fmla="*/ 699 w 861"/>
              <a:gd name="T13" fmla="*/ 0 h 324"/>
              <a:gd name="T14" fmla="*/ 541 w 861"/>
              <a:gd name="T15" fmla="*/ 125 h 324"/>
              <a:gd name="T16" fmla="*/ 320 w 861"/>
              <a:gd name="T17" fmla="*/ 125 h 324"/>
              <a:gd name="T18" fmla="*/ 162 w 861"/>
              <a:gd name="T19" fmla="*/ 0 h 324"/>
              <a:gd name="T20" fmla="*/ 0 w 861"/>
              <a:gd name="T21" fmla="*/ 162 h 324"/>
              <a:gd name="T22" fmla="*/ 162 w 861"/>
              <a:gd name="T23" fmla="*/ 324 h 324"/>
              <a:gd name="T24" fmla="*/ 320 w 861"/>
              <a:gd name="T25" fmla="*/ 198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61" h="324">
                <a:moveTo>
                  <a:pt x="320" y="198"/>
                </a:moveTo>
                <a:cubicBezTo>
                  <a:pt x="541" y="198"/>
                  <a:pt x="541" y="198"/>
                  <a:pt x="541" y="198"/>
                </a:cubicBezTo>
                <a:cubicBezTo>
                  <a:pt x="737" y="198"/>
                  <a:pt x="737" y="198"/>
                  <a:pt x="737" y="198"/>
                </a:cubicBezTo>
                <a:cubicBezTo>
                  <a:pt x="737" y="265"/>
                  <a:pt x="737" y="265"/>
                  <a:pt x="737" y="265"/>
                </a:cubicBezTo>
                <a:cubicBezTo>
                  <a:pt x="737" y="319"/>
                  <a:pt x="737" y="319"/>
                  <a:pt x="737" y="319"/>
                </a:cubicBezTo>
                <a:cubicBezTo>
                  <a:pt x="808" y="302"/>
                  <a:pt x="861" y="238"/>
                  <a:pt x="861" y="162"/>
                </a:cubicBezTo>
                <a:cubicBezTo>
                  <a:pt x="861" y="72"/>
                  <a:pt x="788" y="0"/>
                  <a:pt x="699" y="0"/>
                </a:cubicBezTo>
                <a:cubicBezTo>
                  <a:pt x="622" y="0"/>
                  <a:pt x="558" y="53"/>
                  <a:pt x="541" y="125"/>
                </a:cubicBezTo>
                <a:cubicBezTo>
                  <a:pt x="320" y="125"/>
                  <a:pt x="320" y="125"/>
                  <a:pt x="320" y="125"/>
                </a:cubicBezTo>
                <a:cubicBezTo>
                  <a:pt x="303" y="53"/>
                  <a:pt x="239" y="0"/>
                  <a:pt x="162" y="0"/>
                </a:cubicBezTo>
                <a:cubicBezTo>
                  <a:pt x="73" y="0"/>
                  <a:pt x="0" y="72"/>
                  <a:pt x="0" y="162"/>
                </a:cubicBezTo>
                <a:cubicBezTo>
                  <a:pt x="0" y="251"/>
                  <a:pt x="73" y="324"/>
                  <a:pt x="162" y="324"/>
                </a:cubicBezTo>
                <a:cubicBezTo>
                  <a:pt x="239" y="324"/>
                  <a:pt x="303" y="270"/>
                  <a:pt x="320" y="19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6460092-0B5E-A440-A1E5-7E14C0B90166}"/>
              </a:ext>
            </a:extLst>
          </p:cNvPr>
          <p:cNvSpPr>
            <a:spLocks/>
          </p:cNvSpPr>
          <p:nvPr/>
        </p:nvSpPr>
        <p:spPr bwMode="auto">
          <a:xfrm>
            <a:off x="3974720" y="1703294"/>
            <a:ext cx="1598299" cy="2523112"/>
          </a:xfrm>
          <a:custGeom>
            <a:avLst/>
            <a:gdLst>
              <a:gd name="connsiteX0" fmla="*/ 609600 w 1200385"/>
              <a:gd name="connsiteY0" fmla="*/ 0 h 1894956"/>
              <a:gd name="connsiteX1" fmla="*/ 1200385 w 1200385"/>
              <a:gd name="connsiteY1" fmla="*/ 466404 h 1894956"/>
              <a:gd name="connsiteX2" fmla="*/ 997185 w 1200385"/>
              <a:gd name="connsiteY2" fmla="*/ 466404 h 1894956"/>
              <a:gd name="connsiteX3" fmla="*/ 748830 w 1200385"/>
              <a:gd name="connsiteY3" fmla="*/ 466404 h 1894956"/>
              <a:gd name="connsiteX4" fmla="*/ 748830 w 1200385"/>
              <a:gd name="connsiteY4" fmla="*/ 1199863 h 1894956"/>
              <a:gd name="connsiteX5" fmla="*/ 748830 w 1200385"/>
              <a:gd name="connsiteY5" fmla="*/ 1887893 h 1894956"/>
              <a:gd name="connsiteX6" fmla="*/ 748830 w 1200385"/>
              <a:gd name="connsiteY6" fmla="*/ 1894956 h 1894956"/>
              <a:gd name="connsiteX7" fmla="*/ 470371 w 1200385"/>
              <a:gd name="connsiteY7" fmla="*/ 1894956 h 1894956"/>
              <a:gd name="connsiteX8" fmla="*/ 470371 w 1200385"/>
              <a:gd name="connsiteY8" fmla="*/ 1831016 h 1894956"/>
              <a:gd name="connsiteX9" fmla="*/ 470371 w 1200385"/>
              <a:gd name="connsiteY9" fmla="*/ 1199863 h 1894956"/>
              <a:gd name="connsiteX10" fmla="*/ 0 w 1200385"/>
              <a:gd name="connsiteY10" fmla="*/ 609335 h 1894956"/>
              <a:gd name="connsiteX11" fmla="*/ 609600 w 1200385"/>
              <a:gd name="connsiteY11" fmla="*/ 0 h 1894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0385" h="1894956">
                <a:moveTo>
                  <a:pt x="609600" y="0"/>
                </a:moveTo>
                <a:cubicBezTo>
                  <a:pt x="895585" y="0"/>
                  <a:pt x="1136415" y="199350"/>
                  <a:pt x="1200385" y="466404"/>
                </a:cubicBezTo>
                <a:cubicBezTo>
                  <a:pt x="1200385" y="466404"/>
                  <a:pt x="1200385" y="466404"/>
                  <a:pt x="997185" y="466404"/>
                </a:cubicBezTo>
                <a:cubicBezTo>
                  <a:pt x="997185" y="466404"/>
                  <a:pt x="997185" y="466404"/>
                  <a:pt x="748830" y="466404"/>
                </a:cubicBezTo>
                <a:cubicBezTo>
                  <a:pt x="748830" y="466404"/>
                  <a:pt x="748830" y="466404"/>
                  <a:pt x="748830" y="1199863"/>
                </a:cubicBezTo>
                <a:cubicBezTo>
                  <a:pt x="748830" y="1199863"/>
                  <a:pt x="748830" y="1199863"/>
                  <a:pt x="748830" y="1887893"/>
                </a:cubicBezTo>
                <a:lnTo>
                  <a:pt x="748830" y="1894956"/>
                </a:lnTo>
                <a:lnTo>
                  <a:pt x="470371" y="1894956"/>
                </a:lnTo>
                <a:lnTo>
                  <a:pt x="470371" y="1831016"/>
                </a:lnTo>
                <a:cubicBezTo>
                  <a:pt x="470371" y="1708699"/>
                  <a:pt x="470371" y="1512993"/>
                  <a:pt x="470371" y="1199863"/>
                </a:cubicBezTo>
                <a:cubicBezTo>
                  <a:pt x="203200" y="1139681"/>
                  <a:pt x="0" y="895195"/>
                  <a:pt x="0" y="609335"/>
                </a:cubicBezTo>
                <a:cubicBezTo>
                  <a:pt x="0" y="270815"/>
                  <a:pt x="270933" y="0"/>
                  <a:pt x="609600" y="0"/>
                </a:cubicBezTo>
                <a:close/>
              </a:path>
            </a:pathLst>
          </a:custGeom>
          <a:solidFill>
            <a:schemeClr val="accent2"/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9CA8C1D7-5FAB-1E49-801F-1563BBC96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0482" y="1959057"/>
            <a:ext cx="1111826" cy="1111826"/>
          </a:xfrm>
          <a:prstGeom prst="ellipse">
            <a:avLst/>
          </a:prstGeom>
          <a:solidFill>
            <a:sysClr val="window" lastClr="FFFFFF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Oval 11">
            <a:extLst>
              <a:ext uri="{FF2B5EF4-FFF2-40B4-BE49-F238E27FC236}">
                <a16:creationId xmlns:a16="http://schemas.microsoft.com/office/drawing/2014/main" id="{36AA7810-825E-9B4C-B457-97BF29853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5496" y="1959057"/>
            <a:ext cx="1118168" cy="1111826"/>
          </a:xfrm>
          <a:prstGeom prst="ellipse">
            <a:avLst/>
          </a:prstGeom>
          <a:solidFill>
            <a:sysClr val="window" lastClr="FFFFFF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Oval 12">
            <a:extLst>
              <a:ext uri="{FF2B5EF4-FFF2-40B4-BE49-F238E27FC236}">
                <a16:creationId xmlns:a16="http://schemas.microsoft.com/office/drawing/2014/main" id="{35B773E1-F932-9B4B-AFB8-8894BD37F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0482" y="4647731"/>
            <a:ext cx="1111826" cy="1111826"/>
          </a:xfrm>
          <a:prstGeom prst="ellipse">
            <a:avLst/>
          </a:prstGeom>
          <a:solidFill>
            <a:sysClr val="window" lastClr="FFFFFF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Oval 13">
            <a:extLst>
              <a:ext uri="{FF2B5EF4-FFF2-40B4-BE49-F238E27FC236}">
                <a16:creationId xmlns:a16="http://schemas.microsoft.com/office/drawing/2014/main" id="{0A7DDF80-A8A0-BA4D-9FE0-2BF04B960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5496" y="4647731"/>
            <a:ext cx="1118168" cy="1111826"/>
          </a:xfrm>
          <a:prstGeom prst="ellipse">
            <a:avLst/>
          </a:prstGeom>
          <a:solidFill>
            <a:sysClr val="window" lastClr="FFFFFF"/>
          </a:solidFill>
          <a:ln w="3175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7EF6F7B-AFBA-1C48-BF6C-C5F090562071}"/>
              </a:ext>
            </a:extLst>
          </p:cNvPr>
          <p:cNvSpPr txBox="1"/>
          <p:nvPr/>
        </p:nvSpPr>
        <p:spPr>
          <a:xfrm>
            <a:off x="4827773" y="3207732"/>
            <a:ext cx="2616486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en-US" sz="1600" b="1" dirty="0">
                <a:latin typeface="Century Gothic" panose="020B0502020202020204" pitchFamily="34" charset="0"/>
              </a:rPr>
              <a:t>Data quality &amp; consistency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E5E710B-33B3-1042-AF1A-780EB5FE5AA7}"/>
              </a:ext>
            </a:extLst>
          </p:cNvPr>
          <p:cNvGrpSpPr>
            <a:grpSpLocks noChangeAspect="1"/>
          </p:cNvGrpSpPr>
          <p:nvPr/>
        </p:nvGrpSpPr>
        <p:grpSpPr>
          <a:xfrm>
            <a:off x="6006850" y="2896848"/>
            <a:ext cx="308790" cy="316916"/>
            <a:chOff x="4389438" y="2771775"/>
            <a:chExt cx="361951" cy="37147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E524E138-44E9-4D45-BF0C-E88990157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5651" y="2957513"/>
              <a:ext cx="185738" cy="185738"/>
            </a:xfrm>
            <a:custGeom>
              <a:avLst/>
              <a:gdLst>
                <a:gd name="T0" fmla="*/ 18 w 48"/>
                <a:gd name="T1" fmla="*/ 48 h 48"/>
                <a:gd name="T2" fmla="*/ 16 w 48"/>
                <a:gd name="T3" fmla="*/ 42 h 48"/>
                <a:gd name="T4" fmla="*/ 9 w 48"/>
                <a:gd name="T5" fmla="*/ 42 h 48"/>
                <a:gd name="T6" fmla="*/ 6 w 48"/>
                <a:gd name="T7" fmla="*/ 41 h 48"/>
                <a:gd name="T8" fmla="*/ 1 w 48"/>
                <a:gd name="T9" fmla="*/ 28 h 48"/>
                <a:gd name="T10" fmla="*/ 4 w 48"/>
                <a:gd name="T11" fmla="*/ 22 h 48"/>
                <a:gd name="T12" fmla="*/ 0 w 48"/>
                <a:gd name="T13" fmla="*/ 19 h 48"/>
                <a:gd name="T14" fmla="*/ 6 w 48"/>
                <a:gd name="T15" fmla="*/ 7 h 48"/>
                <a:gd name="T16" fmla="*/ 9 w 48"/>
                <a:gd name="T17" fmla="*/ 6 h 48"/>
                <a:gd name="T18" fmla="*/ 16 w 48"/>
                <a:gd name="T19" fmla="*/ 6 h 48"/>
                <a:gd name="T20" fmla="*/ 18 w 48"/>
                <a:gd name="T21" fmla="*/ 0 h 48"/>
                <a:gd name="T22" fmla="*/ 32 w 48"/>
                <a:gd name="T23" fmla="*/ 2 h 48"/>
                <a:gd name="T24" fmla="*/ 36 w 48"/>
                <a:gd name="T25" fmla="*/ 8 h 48"/>
                <a:gd name="T26" fmla="*/ 41 w 48"/>
                <a:gd name="T27" fmla="*/ 6 h 48"/>
                <a:gd name="T28" fmla="*/ 48 w 48"/>
                <a:gd name="T29" fmla="*/ 17 h 48"/>
                <a:gd name="T30" fmla="*/ 47 w 48"/>
                <a:gd name="T31" fmla="*/ 20 h 48"/>
                <a:gd name="T32" fmla="*/ 44 w 48"/>
                <a:gd name="T33" fmla="*/ 26 h 48"/>
                <a:gd name="T34" fmla="*/ 48 w 48"/>
                <a:gd name="T35" fmla="*/ 29 h 48"/>
                <a:gd name="T36" fmla="*/ 42 w 48"/>
                <a:gd name="T37" fmla="*/ 41 h 48"/>
                <a:gd name="T38" fmla="*/ 36 w 48"/>
                <a:gd name="T39" fmla="*/ 40 h 48"/>
                <a:gd name="T40" fmla="*/ 32 w 48"/>
                <a:gd name="T41" fmla="*/ 46 h 48"/>
                <a:gd name="T42" fmla="*/ 20 w 48"/>
                <a:gd name="T43" fmla="*/ 44 h 48"/>
                <a:gd name="T44" fmla="*/ 28 w 48"/>
                <a:gd name="T45" fmla="*/ 41 h 48"/>
                <a:gd name="T46" fmla="*/ 34 w 48"/>
                <a:gd name="T47" fmla="*/ 36 h 48"/>
                <a:gd name="T48" fmla="*/ 39 w 48"/>
                <a:gd name="T49" fmla="*/ 37 h 48"/>
                <a:gd name="T50" fmla="*/ 41 w 48"/>
                <a:gd name="T51" fmla="*/ 29 h 48"/>
                <a:gd name="T52" fmla="*/ 40 w 48"/>
                <a:gd name="T53" fmla="*/ 21 h 48"/>
                <a:gd name="T54" fmla="*/ 43 w 48"/>
                <a:gd name="T55" fmla="*/ 17 h 48"/>
                <a:gd name="T56" fmla="*/ 37 w 48"/>
                <a:gd name="T57" fmla="*/ 12 h 48"/>
                <a:gd name="T58" fmla="*/ 29 w 48"/>
                <a:gd name="T59" fmla="*/ 9 h 48"/>
                <a:gd name="T60" fmla="*/ 28 w 48"/>
                <a:gd name="T61" fmla="*/ 4 h 48"/>
                <a:gd name="T62" fmla="*/ 20 w 48"/>
                <a:gd name="T63" fmla="*/ 7 h 48"/>
                <a:gd name="T64" fmla="*/ 14 w 48"/>
                <a:gd name="T65" fmla="*/ 12 h 48"/>
                <a:gd name="T66" fmla="*/ 9 w 48"/>
                <a:gd name="T67" fmla="*/ 11 h 48"/>
                <a:gd name="T68" fmla="*/ 7 w 48"/>
                <a:gd name="T69" fmla="*/ 19 h 48"/>
                <a:gd name="T70" fmla="*/ 8 w 48"/>
                <a:gd name="T71" fmla="*/ 27 h 48"/>
                <a:gd name="T72" fmla="*/ 5 w 48"/>
                <a:gd name="T73" fmla="*/ 31 h 48"/>
                <a:gd name="T74" fmla="*/ 11 w 48"/>
                <a:gd name="T75" fmla="*/ 36 h 48"/>
                <a:gd name="T76" fmla="*/ 19 w 48"/>
                <a:gd name="T77" fmla="*/ 39 h 48"/>
                <a:gd name="T78" fmla="*/ 20 w 48"/>
                <a:gd name="T7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8" h="48">
                  <a:moveTo>
                    <a:pt x="30" y="48"/>
                  </a:moveTo>
                  <a:cubicBezTo>
                    <a:pt x="18" y="48"/>
                    <a:pt x="18" y="48"/>
                    <a:pt x="18" y="48"/>
                  </a:cubicBezTo>
                  <a:cubicBezTo>
                    <a:pt x="17" y="48"/>
                    <a:pt x="16" y="47"/>
                    <a:pt x="16" y="46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2"/>
                    <a:pt x="13" y="41"/>
                    <a:pt x="12" y="40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8" y="42"/>
                    <a:pt x="8" y="42"/>
                    <a:pt x="7" y="42"/>
                  </a:cubicBezTo>
                  <a:cubicBezTo>
                    <a:pt x="7" y="42"/>
                    <a:pt x="6" y="42"/>
                    <a:pt x="6" y="4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0"/>
                    <a:pt x="0" y="29"/>
                    <a:pt x="1" y="28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5"/>
                    <a:pt x="4" y="23"/>
                    <a:pt x="4" y="22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0"/>
                    <a:pt x="0" y="19"/>
                    <a:pt x="0" y="19"/>
                  </a:cubicBezTo>
                  <a:cubicBezTo>
                    <a:pt x="0" y="18"/>
                    <a:pt x="0" y="18"/>
                    <a:pt x="0" y="1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8" y="6"/>
                    <a:pt x="8" y="6"/>
                    <a:pt x="9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5" y="6"/>
                    <a:pt x="16" y="6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7" y="0"/>
                    <a:pt x="18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6"/>
                    <a:pt x="35" y="7"/>
                    <a:pt x="36" y="8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1" y="6"/>
                  </a:cubicBezTo>
                  <a:cubicBezTo>
                    <a:pt x="41" y="6"/>
                    <a:pt x="42" y="6"/>
                    <a:pt x="42" y="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8"/>
                    <a:pt x="48" y="18"/>
                    <a:pt x="48" y="19"/>
                  </a:cubicBezTo>
                  <a:cubicBezTo>
                    <a:pt x="48" y="19"/>
                    <a:pt x="48" y="20"/>
                    <a:pt x="47" y="20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3"/>
                    <a:pt x="44" y="25"/>
                    <a:pt x="44" y="26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8" y="28"/>
                    <a:pt x="48" y="29"/>
                    <a:pt x="48" y="29"/>
                  </a:cubicBezTo>
                  <a:cubicBezTo>
                    <a:pt x="48" y="30"/>
                    <a:pt x="48" y="30"/>
                    <a:pt x="48" y="3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2"/>
                    <a:pt x="40" y="42"/>
                    <a:pt x="39" y="42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5" y="41"/>
                    <a:pt x="33" y="42"/>
                    <a:pt x="32" y="42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7"/>
                    <a:pt x="31" y="48"/>
                    <a:pt x="30" y="48"/>
                  </a:cubicBezTo>
                  <a:close/>
                  <a:moveTo>
                    <a:pt x="20" y="44"/>
                  </a:moveTo>
                  <a:cubicBezTo>
                    <a:pt x="28" y="44"/>
                    <a:pt x="28" y="44"/>
                    <a:pt x="28" y="44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0"/>
                    <a:pt x="29" y="39"/>
                    <a:pt x="29" y="39"/>
                  </a:cubicBezTo>
                  <a:cubicBezTo>
                    <a:pt x="31" y="38"/>
                    <a:pt x="33" y="37"/>
                    <a:pt x="34" y="36"/>
                  </a:cubicBezTo>
                  <a:cubicBezTo>
                    <a:pt x="35" y="36"/>
                    <a:pt x="36" y="35"/>
                    <a:pt x="37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9"/>
                    <a:pt x="40" y="28"/>
                    <a:pt x="40" y="27"/>
                  </a:cubicBezTo>
                  <a:cubicBezTo>
                    <a:pt x="40" y="25"/>
                    <a:pt x="40" y="23"/>
                    <a:pt x="40" y="21"/>
                  </a:cubicBezTo>
                  <a:cubicBezTo>
                    <a:pt x="40" y="20"/>
                    <a:pt x="40" y="19"/>
                    <a:pt x="41" y="19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3"/>
                    <a:pt x="35" y="12"/>
                    <a:pt x="34" y="12"/>
                  </a:cubicBezTo>
                  <a:cubicBezTo>
                    <a:pt x="33" y="11"/>
                    <a:pt x="31" y="10"/>
                    <a:pt x="29" y="9"/>
                  </a:cubicBezTo>
                  <a:cubicBezTo>
                    <a:pt x="29" y="9"/>
                    <a:pt x="28" y="8"/>
                    <a:pt x="28" y="7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8"/>
                    <a:pt x="19" y="9"/>
                    <a:pt x="19" y="9"/>
                  </a:cubicBezTo>
                  <a:cubicBezTo>
                    <a:pt x="17" y="10"/>
                    <a:pt x="15" y="11"/>
                    <a:pt x="14" y="12"/>
                  </a:cubicBezTo>
                  <a:cubicBezTo>
                    <a:pt x="13" y="12"/>
                    <a:pt x="12" y="13"/>
                    <a:pt x="11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20"/>
                    <a:pt x="8" y="21"/>
                  </a:cubicBezTo>
                  <a:cubicBezTo>
                    <a:pt x="8" y="23"/>
                    <a:pt x="8" y="25"/>
                    <a:pt x="8" y="27"/>
                  </a:cubicBezTo>
                  <a:cubicBezTo>
                    <a:pt x="8" y="28"/>
                    <a:pt x="8" y="29"/>
                    <a:pt x="7" y="29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5"/>
                    <a:pt x="13" y="36"/>
                    <a:pt x="14" y="36"/>
                  </a:cubicBezTo>
                  <a:cubicBezTo>
                    <a:pt x="15" y="37"/>
                    <a:pt x="17" y="38"/>
                    <a:pt x="19" y="39"/>
                  </a:cubicBezTo>
                  <a:cubicBezTo>
                    <a:pt x="19" y="39"/>
                    <a:pt x="20" y="40"/>
                    <a:pt x="20" y="41"/>
                  </a:cubicBezTo>
                  <a:lnTo>
                    <a:pt x="2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CB7F6161-7BDD-FF43-A0E4-678D516A9E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9626" y="3011488"/>
              <a:ext cx="77788" cy="77788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A0DA756A-E6DD-A345-8AF9-C48345E621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9601" y="2771775"/>
              <a:ext cx="123825" cy="123825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4 h 32"/>
                <a:gd name="T12" fmla="*/ 4 w 32"/>
                <a:gd name="T13" fmla="*/ 16 h 32"/>
                <a:gd name="T14" fmla="*/ 16 w 32"/>
                <a:gd name="T15" fmla="*/ 28 h 32"/>
                <a:gd name="T16" fmla="*/ 28 w 32"/>
                <a:gd name="T17" fmla="*/ 16 h 32"/>
                <a:gd name="T18" fmla="*/ 16 w 32"/>
                <a:gd name="T1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4"/>
                  </a:moveTo>
                  <a:cubicBezTo>
                    <a:pt x="9" y="4"/>
                    <a:pt x="4" y="9"/>
                    <a:pt x="4" y="16"/>
                  </a:cubicBezTo>
                  <a:cubicBezTo>
                    <a:pt x="4" y="23"/>
                    <a:pt x="9" y="28"/>
                    <a:pt x="16" y="28"/>
                  </a:cubicBezTo>
                  <a:cubicBezTo>
                    <a:pt x="23" y="28"/>
                    <a:pt x="28" y="23"/>
                    <a:pt x="28" y="16"/>
                  </a:cubicBezTo>
                  <a:cubicBezTo>
                    <a:pt x="28" y="9"/>
                    <a:pt x="23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C811B214-27F9-A34F-A8F9-D7E9A6CA23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9438" y="2911475"/>
              <a:ext cx="184150" cy="231775"/>
            </a:xfrm>
            <a:custGeom>
              <a:avLst/>
              <a:gdLst>
                <a:gd name="T0" fmla="*/ 32 w 48"/>
                <a:gd name="T1" fmla="*/ 60 h 60"/>
                <a:gd name="T2" fmla="*/ 16 w 48"/>
                <a:gd name="T3" fmla="*/ 60 h 60"/>
                <a:gd name="T4" fmla="*/ 14 w 48"/>
                <a:gd name="T5" fmla="*/ 58 h 60"/>
                <a:gd name="T6" fmla="*/ 14 w 48"/>
                <a:gd name="T7" fmla="*/ 33 h 60"/>
                <a:gd name="T8" fmla="*/ 0 w 48"/>
                <a:gd name="T9" fmla="*/ 2 h 60"/>
                <a:gd name="T10" fmla="*/ 2 w 48"/>
                <a:gd name="T11" fmla="*/ 0 h 60"/>
                <a:gd name="T12" fmla="*/ 46 w 48"/>
                <a:gd name="T13" fmla="*/ 0 h 60"/>
                <a:gd name="T14" fmla="*/ 48 w 48"/>
                <a:gd name="T15" fmla="*/ 2 h 60"/>
                <a:gd name="T16" fmla="*/ 34 w 48"/>
                <a:gd name="T17" fmla="*/ 33 h 60"/>
                <a:gd name="T18" fmla="*/ 34 w 48"/>
                <a:gd name="T19" fmla="*/ 58 h 60"/>
                <a:gd name="T20" fmla="*/ 32 w 48"/>
                <a:gd name="T21" fmla="*/ 60 h 60"/>
                <a:gd name="T22" fmla="*/ 18 w 48"/>
                <a:gd name="T23" fmla="*/ 56 h 60"/>
                <a:gd name="T24" fmla="*/ 30 w 48"/>
                <a:gd name="T25" fmla="*/ 56 h 60"/>
                <a:gd name="T26" fmla="*/ 30 w 48"/>
                <a:gd name="T27" fmla="*/ 32 h 60"/>
                <a:gd name="T28" fmla="*/ 31 w 48"/>
                <a:gd name="T29" fmla="*/ 30 h 60"/>
                <a:gd name="T30" fmla="*/ 44 w 48"/>
                <a:gd name="T31" fmla="*/ 4 h 60"/>
                <a:gd name="T32" fmla="*/ 4 w 48"/>
                <a:gd name="T33" fmla="*/ 4 h 60"/>
                <a:gd name="T34" fmla="*/ 17 w 48"/>
                <a:gd name="T35" fmla="*/ 30 h 60"/>
                <a:gd name="T36" fmla="*/ 18 w 48"/>
                <a:gd name="T37" fmla="*/ 32 h 60"/>
                <a:gd name="T38" fmla="*/ 18 w 48"/>
                <a:gd name="T39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60">
                  <a:moveTo>
                    <a:pt x="32" y="60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4" y="59"/>
                    <a:pt x="14" y="58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5" y="27"/>
                    <a:pt x="0" y="16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ubicBezTo>
                    <a:pt x="48" y="16"/>
                    <a:pt x="43" y="27"/>
                    <a:pt x="34" y="33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9"/>
                    <a:pt x="33" y="60"/>
                    <a:pt x="32" y="60"/>
                  </a:cubicBezTo>
                  <a:close/>
                  <a:moveTo>
                    <a:pt x="18" y="56"/>
                  </a:moveTo>
                  <a:cubicBezTo>
                    <a:pt x="30" y="56"/>
                    <a:pt x="30" y="56"/>
                    <a:pt x="30" y="56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1" y="30"/>
                  </a:cubicBezTo>
                  <a:cubicBezTo>
                    <a:pt x="39" y="26"/>
                    <a:pt x="44" y="16"/>
                    <a:pt x="4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6"/>
                    <a:pt x="9" y="26"/>
                    <a:pt x="17" y="30"/>
                  </a:cubicBezTo>
                  <a:cubicBezTo>
                    <a:pt x="18" y="31"/>
                    <a:pt x="18" y="31"/>
                    <a:pt x="18" y="32"/>
                  </a:cubicBezTo>
                  <a:lnTo>
                    <a:pt x="1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22015DC0-90FF-C647-AF8C-FA70583D32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7701" y="2911475"/>
              <a:ext cx="47625" cy="123825"/>
            </a:xfrm>
            <a:custGeom>
              <a:avLst/>
              <a:gdLst>
                <a:gd name="T0" fmla="*/ 6 w 12"/>
                <a:gd name="T1" fmla="*/ 32 h 32"/>
                <a:gd name="T2" fmla="*/ 5 w 12"/>
                <a:gd name="T3" fmla="*/ 31 h 32"/>
                <a:gd name="T4" fmla="*/ 1 w 12"/>
                <a:gd name="T5" fmla="*/ 27 h 32"/>
                <a:gd name="T6" fmla="*/ 0 w 12"/>
                <a:gd name="T7" fmla="*/ 26 h 32"/>
                <a:gd name="T8" fmla="*/ 2 w 12"/>
                <a:gd name="T9" fmla="*/ 2 h 32"/>
                <a:gd name="T10" fmla="*/ 4 w 12"/>
                <a:gd name="T11" fmla="*/ 0 h 32"/>
                <a:gd name="T12" fmla="*/ 8 w 12"/>
                <a:gd name="T13" fmla="*/ 0 h 32"/>
                <a:gd name="T14" fmla="*/ 10 w 12"/>
                <a:gd name="T15" fmla="*/ 2 h 32"/>
                <a:gd name="T16" fmla="*/ 12 w 12"/>
                <a:gd name="T17" fmla="*/ 26 h 32"/>
                <a:gd name="T18" fmla="*/ 11 w 12"/>
                <a:gd name="T19" fmla="*/ 27 h 32"/>
                <a:gd name="T20" fmla="*/ 7 w 12"/>
                <a:gd name="T21" fmla="*/ 31 h 32"/>
                <a:gd name="T22" fmla="*/ 6 w 12"/>
                <a:gd name="T23" fmla="*/ 32 h 32"/>
                <a:gd name="T24" fmla="*/ 4 w 12"/>
                <a:gd name="T25" fmla="*/ 25 h 32"/>
                <a:gd name="T26" fmla="*/ 6 w 12"/>
                <a:gd name="T27" fmla="*/ 27 h 32"/>
                <a:gd name="T28" fmla="*/ 8 w 12"/>
                <a:gd name="T29" fmla="*/ 25 h 32"/>
                <a:gd name="T30" fmla="*/ 6 w 12"/>
                <a:gd name="T31" fmla="*/ 4 h 32"/>
                <a:gd name="T32" fmla="*/ 6 w 12"/>
                <a:gd name="T33" fmla="*/ 4 h 32"/>
                <a:gd name="T34" fmla="*/ 4 w 12"/>
                <a:gd name="T35" fmla="*/ 2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" h="32">
                  <a:moveTo>
                    <a:pt x="6" y="32"/>
                  </a:moveTo>
                  <a:cubicBezTo>
                    <a:pt x="5" y="32"/>
                    <a:pt x="5" y="32"/>
                    <a:pt x="5" y="31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7"/>
                    <a:pt x="0" y="26"/>
                    <a:pt x="0" y="26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7"/>
                    <a:pt x="11" y="27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6" y="32"/>
                  </a:cubicBezTo>
                  <a:close/>
                  <a:moveTo>
                    <a:pt x="4" y="25"/>
                  </a:moveTo>
                  <a:cubicBezTo>
                    <a:pt x="6" y="27"/>
                    <a:pt x="6" y="27"/>
                    <a:pt x="6" y="27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lnTo>
                    <a:pt x="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F5679836-8989-884B-B256-6332F943AE6E}"/>
              </a:ext>
            </a:extLst>
          </p:cNvPr>
          <p:cNvSpPr/>
          <p:nvPr/>
        </p:nvSpPr>
        <p:spPr>
          <a:xfrm>
            <a:off x="6041487" y="3738807"/>
            <a:ext cx="191174" cy="3364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959AF6-0E66-594D-8254-350B62AFB6B9}"/>
              </a:ext>
            </a:extLst>
          </p:cNvPr>
          <p:cNvSpPr txBox="1"/>
          <p:nvPr/>
        </p:nvSpPr>
        <p:spPr>
          <a:xfrm>
            <a:off x="5185129" y="3880002"/>
            <a:ext cx="192259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en-US" sz="1400" dirty="0"/>
              <a:t>dataset balanced, encoded, and scaled for reliable model training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8D8C68-2FA6-604E-B7F7-F1A0246658B2}"/>
              </a:ext>
            </a:extLst>
          </p:cNvPr>
          <p:cNvSpPr txBox="1"/>
          <p:nvPr/>
        </p:nvSpPr>
        <p:spPr>
          <a:xfrm>
            <a:off x="735448" y="1985795"/>
            <a:ext cx="2236301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 algn="r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 nulls or missing values detected in dataset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EE59D9-61B4-2C43-BAF1-525F91EFD790}"/>
              </a:ext>
            </a:extLst>
          </p:cNvPr>
          <p:cNvSpPr txBox="1"/>
          <p:nvPr/>
        </p:nvSpPr>
        <p:spPr>
          <a:xfrm>
            <a:off x="735448" y="1713450"/>
            <a:ext cx="2236301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 algn="r"/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Missing Values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30616F4-CC3D-024B-B907-C84570A0DF7D}"/>
              </a:ext>
            </a:extLst>
          </p:cNvPr>
          <p:cNvSpPr txBox="1"/>
          <p:nvPr/>
        </p:nvSpPr>
        <p:spPr>
          <a:xfrm>
            <a:off x="3321154" y="2099472"/>
            <a:ext cx="243905" cy="83099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BBA30C4-FE03-E448-A8A5-3D0A05BFC0E3}"/>
              </a:ext>
            </a:extLst>
          </p:cNvPr>
          <p:cNvSpPr txBox="1"/>
          <p:nvPr/>
        </p:nvSpPr>
        <p:spPr>
          <a:xfrm>
            <a:off x="735448" y="4693527"/>
            <a:ext cx="2236301" cy="123110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Standardized the amount feature.</a:t>
            </a:r>
          </a:p>
          <a:p>
            <a:pPr algn="r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Prevents high transaction values from dominating the model.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FE9FFB-9EEE-FC46-86AC-F7E70E6C4C61}"/>
              </a:ext>
            </a:extLst>
          </p:cNvPr>
          <p:cNvSpPr txBox="1"/>
          <p:nvPr/>
        </p:nvSpPr>
        <p:spPr>
          <a:xfrm>
            <a:off x="735448" y="4421182"/>
            <a:ext cx="2236301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 algn="r">
              <a:defRPr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Scaling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3D3E3A7-3DCC-924B-A74F-C73AB4D71584}"/>
              </a:ext>
            </a:extLst>
          </p:cNvPr>
          <p:cNvSpPr txBox="1"/>
          <p:nvPr/>
        </p:nvSpPr>
        <p:spPr>
          <a:xfrm>
            <a:off x="3321154" y="4788146"/>
            <a:ext cx="243905" cy="83099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4141D36-2D18-264A-B4E5-4CBF4572A525}"/>
              </a:ext>
            </a:extLst>
          </p:cNvPr>
          <p:cNvSpPr txBox="1"/>
          <p:nvPr/>
        </p:nvSpPr>
        <p:spPr>
          <a:xfrm>
            <a:off x="9419573" y="1985795"/>
            <a:ext cx="2236301" cy="196977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Applied to categorical features (age, merchant, category, </a:t>
            </a: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gender_new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Enterprise).</a:t>
            </a:r>
          </a:p>
          <a:p>
            <a:pPr lvl="0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Converts categories into numeric binary columns → required for ML models.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ED3F78-4230-A84E-B6B2-60B1E67D2C19}"/>
              </a:ext>
            </a:extLst>
          </p:cNvPr>
          <p:cNvSpPr txBox="1"/>
          <p:nvPr/>
        </p:nvSpPr>
        <p:spPr>
          <a:xfrm>
            <a:off x="9419573" y="1713450"/>
            <a:ext cx="2236301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One-Hot</a:t>
            </a:r>
            <a:r>
              <a:rPr lang="en-US" sz="1600" dirty="0"/>
              <a:t>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Encoding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80EEB55-1264-1340-968A-91AF1D7A87DC}"/>
              </a:ext>
            </a:extLst>
          </p:cNvPr>
          <p:cNvSpPr txBox="1"/>
          <p:nvPr/>
        </p:nvSpPr>
        <p:spPr>
          <a:xfrm>
            <a:off x="8681706" y="2099472"/>
            <a:ext cx="243905" cy="83099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10406DD-46D1-5640-ACAD-9074E441B254}"/>
              </a:ext>
            </a:extLst>
          </p:cNvPr>
          <p:cNvSpPr txBox="1"/>
          <p:nvPr/>
        </p:nvSpPr>
        <p:spPr>
          <a:xfrm>
            <a:off x="9419573" y="4693527"/>
            <a:ext cx="2236301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Sampling or Under sampling</a:t>
            </a:r>
          </a:p>
          <a:p>
            <a:pPr lvl="0"/>
            <a:endParaRPr lang="en-US" sz="16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E0F994C-CC47-224A-9ED2-D27B39AFFB55}"/>
              </a:ext>
            </a:extLst>
          </p:cNvPr>
          <p:cNvSpPr txBox="1"/>
          <p:nvPr/>
        </p:nvSpPr>
        <p:spPr>
          <a:xfrm>
            <a:off x="9419573" y="4421182"/>
            <a:ext cx="2574631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Handling</a:t>
            </a:r>
            <a:r>
              <a:rPr lang="en-US" sz="1600" dirty="0"/>
              <a:t>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imbalanced</a:t>
            </a:r>
            <a:r>
              <a:rPr lang="en-US" sz="1600" dirty="0"/>
              <a:t>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212E0CF-B573-4948-A8E6-CF0FE5493BB7}"/>
              </a:ext>
            </a:extLst>
          </p:cNvPr>
          <p:cNvSpPr txBox="1"/>
          <p:nvPr/>
        </p:nvSpPr>
        <p:spPr>
          <a:xfrm>
            <a:off x="8681706" y="4788146"/>
            <a:ext cx="243905" cy="83099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eorgia" panose="02040502050405020303" pitchFamily="18" charset="0"/>
                <a:cs typeface="Segoe UI" panose="020B0502040204020203" pitchFamily="34" charset="0"/>
              </a:rPr>
              <a:t>4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AB3602B-2CB2-5841-AF43-02A5E288270F}"/>
              </a:ext>
            </a:extLst>
          </p:cNvPr>
          <p:cNvGrpSpPr/>
          <p:nvPr/>
        </p:nvGrpSpPr>
        <p:grpSpPr>
          <a:xfrm>
            <a:off x="4581198" y="2286741"/>
            <a:ext cx="410394" cy="456460"/>
            <a:chOff x="5578475" y="5060951"/>
            <a:chExt cx="311150" cy="346075"/>
          </a:xfrm>
        </p:grpSpPr>
        <p:sp>
          <p:nvSpPr>
            <p:cNvPr id="93" name="Freeform 342">
              <a:extLst>
                <a:ext uri="{FF2B5EF4-FFF2-40B4-BE49-F238E27FC236}">
                  <a16:creationId xmlns:a16="http://schemas.microsoft.com/office/drawing/2014/main" id="{3E5B1272-1D46-FB49-A4A2-87C1D644E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8475" y="5060951"/>
              <a:ext cx="311150" cy="346075"/>
            </a:xfrm>
            <a:custGeom>
              <a:avLst/>
              <a:gdLst>
                <a:gd name="T0" fmla="*/ 74 w 83"/>
                <a:gd name="T1" fmla="*/ 32 h 92"/>
                <a:gd name="T2" fmla="*/ 38 w 83"/>
                <a:gd name="T3" fmla="*/ 0 h 92"/>
                <a:gd name="T4" fmla="*/ 0 w 83"/>
                <a:gd name="T5" fmla="*/ 38 h 92"/>
                <a:gd name="T6" fmla="*/ 16 w 83"/>
                <a:gd name="T7" fmla="*/ 69 h 92"/>
                <a:gd name="T8" fmla="*/ 16 w 83"/>
                <a:gd name="T9" fmla="*/ 92 h 92"/>
                <a:gd name="T10" fmla="*/ 56 w 83"/>
                <a:gd name="T11" fmla="*/ 92 h 92"/>
                <a:gd name="T12" fmla="*/ 56 w 83"/>
                <a:gd name="T13" fmla="*/ 78 h 92"/>
                <a:gd name="T14" fmla="*/ 71 w 83"/>
                <a:gd name="T15" fmla="*/ 75 h 92"/>
                <a:gd name="T16" fmla="*/ 74 w 83"/>
                <a:gd name="T17" fmla="*/ 56 h 92"/>
                <a:gd name="T18" fmla="*/ 80 w 83"/>
                <a:gd name="T19" fmla="*/ 56 h 92"/>
                <a:gd name="T20" fmla="*/ 82 w 83"/>
                <a:gd name="T21" fmla="*/ 55 h 92"/>
                <a:gd name="T22" fmla="*/ 83 w 83"/>
                <a:gd name="T23" fmla="*/ 52 h 92"/>
                <a:gd name="T24" fmla="*/ 74 w 83"/>
                <a:gd name="T25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92">
                  <a:moveTo>
                    <a:pt x="74" y="32"/>
                  </a:moveTo>
                  <a:cubicBezTo>
                    <a:pt x="74" y="11"/>
                    <a:pt x="55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0"/>
                    <a:pt x="4" y="62"/>
                    <a:pt x="16" y="6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4" y="78"/>
                    <a:pt x="68" y="78"/>
                    <a:pt x="71" y="75"/>
                  </a:cubicBezTo>
                  <a:cubicBezTo>
                    <a:pt x="74" y="71"/>
                    <a:pt x="74" y="56"/>
                    <a:pt x="74" y="56"/>
                  </a:cubicBezTo>
                  <a:cubicBezTo>
                    <a:pt x="74" y="56"/>
                    <a:pt x="78" y="56"/>
                    <a:pt x="80" y="56"/>
                  </a:cubicBezTo>
                  <a:cubicBezTo>
                    <a:pt x="81" y="56"/>
                    <a:pt x="82" y="56"/>
                    <a:pt x="82" y="55"/>
                  </a:cubicBezTo>
                  <a:cubicBezTo>
                    <a:pt x="83" y="54"/>
                    <a:pt x="83" y="53"/>
                    <a:pt x="83" y="52"/>
                  </a:cubicBezTo>
                  <a:cubicBezTo>
                    <a:pt x="83" y="46"/>
                    <a:pt x="74" y="35"/>
                    <a:pt x="74" y="32"/>
                  </a:cubicBezTo>
                  <a:close/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343">
              <a:extLst>
                <a:ext uri="{FF2B5EF4-FFF2-40B4-BE49-F238E27FC236}">
                  <a16:creationId xmlns:a16="http://schemas.microsoft.com/office/drawing/2014/main" id="{14ABCC5B-86E2-8E4E-AEE1-FB0097521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2138" y="5106988"/>
              <a:ext cx="107950" cy="192088"/>
            </a:xfrm>
            <a:custGeom>
              <a:avLst/>
              <a:gdLst>
                <a:gd name="T0" fmla="*/ 26 w 68"/>
                <a:gd name="T1" fmla="*/ 0 h 121"/>
                <a:gd name="T2" fmla="*/ 61 w 68"/>
                <a:gd name="T3" fmla="*/ 0 h 121"/>
                <a:gd name="T4" fmla="*/ 45 w 68"/>
                <a:gd name="T5" fmla="*/ 38 h 121"/>
                <a:gd name="T6" fmla="*/ 68 w 68"/>
                <a:gd name="T7" fmla="*/ 38 h 121"/>
                <a:gd name="T8" fmla="*/ 14 w 68"/>
                <a:gd name="T9" fmla="*/ 121 h 121"/>
                <a:gd name="T10" fmla="*/ 26 w 68"/>
                <a:gd name="T11" fmla="*/ 66 h 121"/>
                <a:gd name="T12" fmla="*/ 0 w 68"/>
                <a:gd name="T13" fmla="*/ 66 h 121"/>
                <a:gd name="T14" fmla="*/ 26 w 68"/>
                <a:gd name="T15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21">
                  <a:moveTo>
                    <a:pt x="26" y="0"/>
                  </a:moveTo>
                  <a:lnTo>
                    <a:pt x="61" y="0"/>
                  </a:lnTo>
                  <a:lnTo>
                    <a:pt x="45" y="38"/>
                  </a:lnTo>
                  <a:lnTo>
                    <a:pt x="68" y="38"/>
                  </a:lnTo>
                  <a:lnTo>
                    <a:pt x="14" y="121"/>
                  </a:lnTo>
                  <a:lnTo>
                    <a:pt x="26" y="66"/>
                  </a:lnTo>
                  <a:lnTo>
                    <a:pt x="0" y="66"/>
                  </a:lnTo>
                  <a:lnTo>
                    <a:pt x="26" y="0"/>
                  </a:lnTo>
                  <a:close/>
                </a:path>
              </a:pathLst>
            </a:custGeom>
            <a:noFill/>
            <a:ln w="15875" cap="flat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9DAEDC6-3AB2-824A-B8FF-3974190CD3FB}"/>
              </a:ext>
            </a:extLst>
          </p:cNvPr>
          <p:cNvGrpSpPr/>
          <p:nvPr/>
        </p:nvGrpSpPr>
        <p:grpSpPr>
          <a:xfrm>
            <a:off x="7233296" y="2286740"/>
            <a:ext cx="502570" cy="456462"/>
            <a:chOff x="1168401" y="747713"/>
            <a:chExt cx="346075" cy="314325"/>
          </a:xfrm>
        </p:grpSpPr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22BFD2D1-8430-764C-8CA6-C5DCCB42B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401" y="747713"/>
              <a:ext cx="269875" cy="239713"/>
            </a:xfrm>
            <a:custGeom>
              <a:avLst/>
              <a:gdLst>
                <a:gd name="T0" fmla="*/ 56 w 72"/>
                <a:gd name="T1" fmla="*/ 0 h 64"/>
                <a:gd name="T2" fmla="*/ 16 w 72"/>
                <a:gd name="T3" fmla="*/ 0 h 64"/>
                <a:gd name="T4" fmla="*/ 0 w 72"/>
                <a:gd name="T5" fmla="*/ 16 h 64"/>
                <a:gd name="T6" fmla="*/ 0 w 72"/>
                <a:gd name="T7" fmla="*/ 32 h 64"/>
                <a:gd name="T8" fmla="*/ 16 w 72"/>
                <a:gd name="T9" fmla="*/ 48 h 64"/>
                <a:gd name="T10" fmla="*/ 22 w 72"/>
                <a:gd name="T11" fmla="*/ 48 h 64"/>
                <a:gd name="T12" fmla="*/ 22 w 72"/>
                <a:gd name="T13" fmla="*/ 64 h 64"/>
                <a:gd name="T14" fmla="*/ 38 w 72"/>
                <a:gd name="T15" fmla="*/ 48 h 64"/>
                <a:gd name="T16" fmla="*/ 56 w 72"/>
                <a:gd name="T17" fmla="*/ 48 h 64"/>
                <a:gd name="T18" fmla="*/ 72 w 72"/>
                <a:gd name="T19" fmla="*/ 32 h 64"/>
                <a:gd name="T20" fmla="*/ 72 w 72"/>
                <a:gd name="T21" fmla="*/ 16 h 64"/>
                <a:gd name="T22" fmla="*/ 56 w 72"/>
                <a:gd name="T2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64">
                  <a:moveTo>
                    <a:pt x="5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7" y="48"/>
                    <a:pt x="16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65" y="48"/>
                    <a:pt x="72" y="41"/>
                    <a:pt x="72" y="32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7"/>
                    <a:pt x="65" y="0"/>
                    <a:pt x="56" y="0"/>
                  </a:cubicBezTo>
                  <a:close/>
                </a:path>
              </a:pathLst>
            </a:cu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24">
              <a:extLst>
                <a:ext uri="{FF2B5EF4-FFF2-40B4-BE49-F238E27FC236}">
                  <a16:creationId xmlns:a16="http://schemas.microsoft.com/office/drawing/2014/main" id="{79CEFDE7-0104-CF4B-8A37-7D68895D1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3501" y="912813"/>
              <a:ext cx="180975" cy="149225"/>
            </a:xfrm>
            <a:custGeom>
              <a:avLst/>
              <a:gdLst>
                <a:gd name="T0" fmla="*/ 0 w 48"/>
                <a:gd name="T1" fmla="*/ 18 h 40"/>
                <a:gd name="T2" fmla="*/ 10 w 48"/>
                <a:gd name="T3" fmla="*/ 28 h 40"/>
                <a:gd name="T4" fmla="*/ 20 w 48"/>
                <a:gd name="T5" fmla="*/ 28 h 40"/>
                <a:gd name="T6" fmla="*/ 32 w 48"/>
                <a:gd name="T7" fmla="*/ 40 h 40"/>
                <a:gd name="T8" fmla="*/ 32 w 48"/>
                <a:gd name="T9" fmla="*/ 28 h 40"/>
                <a:gd name="T10" fmla="*/ 38 w 48"/>
                <a:gd name="T11" fmla="*/ 28 h 40"/>
                <a:gd name="T12" fmla="*/ 48 w 48"/>
                <a:gd name="T13" fmla="*/ 18 h 40"/>
                <a:gd name="T14" fmla="*/ 48 w 48"/>
                <a:gd name="T15" fmla="*/ 10 h 40"/>
                <a:gd name="T16" fmla="*/ 38 w 48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40">
                  <a:moveTo>
                    <a:pt x="0" y="18"/>
                  </a:moveTo>
                  <a:cubicBezTo>
                    <a:pt x="0" y="24"/>
                    <a:pt x="4" y="28"/>
                    <a:pt x="1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44" y="28"/>
                    <a:pt x="48" y="24"/>
                    <a:pt x="48" y="18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4"/>
                    <a:pt x="44" y="0"/>
                    <a:pt x="38" y="0"/>
                  </a:cubicBezTo>
                </a:path>
              </a:pathLst>
            </a:custGeom>
            <a:noFill/>
            <a:ln w="15875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C919237-1C07-CC4B-BBEE-D9C9B467B633}"/>
              </a:ext>
            </a:extLst>
          </p:cNvPr>
          <p:cNvGrpSpPr/>
          <p:nvPr/>
        </p:nvGrpSpPr>
        <p:grpSpPr>
          <a:xfrm>
            <a:off x="7245786" y="4964850"/>
            <a:ext cx="477588" cy="477588"/>
            <a:chOff x="4433888" y="2903538"/>
            <a:chExt cx="330200" cy="330200"/>
          </a:xfrm>
        </p:grpSpPr>
        <p:sp>
          <p:nvSpPr>
            <p:cNvPr id="99" name="Line 165">
              <a:extLst>
                <a:ext uri="{FF2B5EF4-FFF2-40B4-BE49-F238E27FC236}">
                  <a16:creationId xmlns:a16="http://schemas.microsoft.com/office/drawing/2014/main" id="{2EB7D714-1101-9A4D-9553-63D8D23184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050" y="2970213"/>
              <a:ext cx="269875" cy="0"/>
            </a:xfrm>
            <a:prstGeom prst="line">
              <a:avLst/>
            </a:prstGeom>
            <a:noFill/>
            <a:ln w="1587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Oval 166">
              <a:extLst>
                <a:ext uri="{FF2B5EF4-FFF2-40B4-BE49-F238E27FC236}">
                  <a16:creationId xmlns:a16="http://schemas.microsoft.com/office/drawing/2014/main" id="{525CF69A-7B8B-1243-A9E5-87712FED0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925" y="2955925"/>
              <a:ext cx="30163" cy="30163"/>
            </a:xfrm>
            <a:prstGeom prst="ellipse">
              <a:avLst/>
            </a:prstGeom>
            <a:noFill/>
            <a:ln w="1587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Oval 167">
              <a:extLst>
                <a:ext uri="{FF2B5EF4-FFF2-40B4-BE49-F238E27FC236}">
                  <a16:creationId xmlns:a16="http://schemas.microsoft.com/office/drawing/2014/main" id="{B3C992DA-5E7A-DD47-98CE-74AD182CF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3888" y="2955925"/>
              <a:ext cx="30163" cy="30163"/>
            </a:xfrm>
            <a:prstGeom prst="ellipse">
              <a:avLst/>
            </a:prstGeom>
            <a:noFill/>
            <a:ln w="1587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168">
              <a:extLst>
                <a:ext uri="{FF2B5EF4-FFF2-40B4-BE49-F238E27FC236}">
                  <a16:creationId xmlns:a16="http://schemas.microsoft.com/office/drawing/2014/main" id="{E61C130C-1F5C-334F-B99C-497A3196A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970213"/>
              <a:ext cx="195263" cy="263525"/>
            </a:xfrm>
            <a:custGeom>
              <a:avLst/>
              <a:gdLst>
                <a:gd name="T0" fmla="*/ 123 w 123"/>
                <a:gd name="T1" fmla="*/ 0 h 166"/>
                <a:gd name="T2" fmla="*/ 0 w 123"/>
                <a:gd name="T3" fmla="*/ 0 h 166"/>
                <a:gd name="T4" fmla="*/ 0 w 123"/>
                <a:gd name="T5" fmla="*/ 114 h 166"/>
                <a:gd name="T6" fmla="*/ 62 w 123"/>
                <a:gd name="T7" fmla="*/ 166 h 166"/>
                <a:gd name="T8" fmla="*/ 123 w 123"/>
                <a:gd name="T9" fmla="*/ 114 h 166"/>
                <a:gd name="T10" fmla="*/ 123 w 123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166">
                  <a:moveTo>
                    <a:pt x="123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62" y="166"/>
                  </a:lnTo>
                  <a:lnTo>
                    <a:pt x="123" y="114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1587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169">
              <a:extLst>
                <a:ext uri="{FF2B5EF4-FFF2-40B4-BE49-F238E27FC236}">
                  <a16:creationId xmlns:a16="http://schemas.microsoft.com/office/drawing/2014/main" id="{6249CA23-C125-BF42-B239-6A6E33927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2903538"/>
              <a:ext cx="195263" cy="66675"/>
            </a:xfrm>
            <a:custGeom>
              <a:avLst/>
              <a:gdLst>
                <a:gd name="T0" fmla="*/ 0 w 123"/>
                <a:gd name="T1" fmla="*/ 42 h 42"/>
                <a:gd name="T2" fmla="*/ 62 w 123"/>
                <a:gd name="T3" fmla="*/ 0 h 42"/>
                <a:gd name="T4" fmla="*/ 123 w 123"/>
                <a:gd name="T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42">
                  <a:moveTo>
                    <a:pt x="0" y="42"/>
                  </a:moveTo>
                  <a:lnTo>
                    <a:pt x="62" y="0"/>
                  </a:lnTo>
                  <a:lnTo>
                    <a:pt x="123" y="42"/>
                  </a:lnTo>
                </a:path>
              </a:pathLst>
            </a:custGeom>
            <a:noFill/>
            <a:ln w="15875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70">
              <a:extLst>
                <a:ext uri="{FF2B5EF4-FFF2-40B4-BE49-F238E27FC236}">
                  <a16:creationId xmlns:a16="http://schemas.microsoft.com/office/drawing/2014/main" id="{21D7C195-4ABD-B340-AF2C-2B1A7740D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725" y="3011488"/>
              <a:ext cx="136525" cy="131763"/>
            </a:xfrm>
            <a:custGeom>
              <a:avLst/>
              <a:gdLst>
                <a:gd name="T0" fmla="*/ 43 w 86"/>
                <a:gd name="T1" fmla="*/ 0 h 83"/>
                <a:gd name="T2" fmla="*/ 52 w 86"/>
                <a:gd name="T3" fmla="*/ 31 h 83"/>
                <a:gd name="T4" fmla="*/ 86 w 86"/>
                <a:gd name="T5" fmla="*/ 31 h 83"/>
                <a:gd name="T6" fmla="*/ 59 w 86"/>
                <a:gd name="T7" fmla="*/ 50 h 83"/>
                <a:gd name="T8" fmla="*/ 69 w 86"/>
                <a:gd name="T9" fmla="*/ 83 h 83"/>
                <a:gd name="T10" fmla="*/ 43 w 86"/>
                <a:gd name="T11" fmla="*/ 62 h 83"/>
                <a:gd name="T12" fmla="*/ 17 w 86"/>
                <a:gd name="T13" fmla="*/ 83 h 83"/>
                <a:gd name="T14" fmla="*/ 26 w 86"/>
                <a:gd name="T15" fmla="*/ 50 h 83"/>
                <a:gd name="T16" fmla="*/ 0 w 86"/>
                <a:gd name="T17" fmla="*/ 31 h 83"/>
                <a:gd name="T18" fmla="*/ 33 w 86"/>
                <a:gd name="T19" fmla="*/ 31 h 83"/>
                <a:gd name="T20" fmla="*/ 43 w 86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83">
                  <a:moveTo>
                    <a:pt x="43" y="0"/>
                  </a:moveTo>
                  <a:lnTo>
                    <a:pt x="52" y="31"/>
                  </a:lnTo>
                  <a:lnTo>
                    <a:pt x="86" y="31"/>
                  </a:lnTo>
                  <a:lnTo>
                    <a:pt x="59" y="50"/>
                  </a:lnTo>
                  <a:lnTo>
                    <a:pt x="69" y="83"/>
                  </a:lnTo>
                  <a:lnTo>
                    <a:pt x="43" y="62"/>
                  </a:lnTo>
                  <a:lnTo>
                    <a:pt x="17" y="83"/>
                  </a:lnTo>
                  <a:lnTo>
                    <a:pt x="26" y="50"/>
                  </a:lnTo>
                  <a:lnTo>
                    <a:pt x="0" y="31"/>
                  </a:lnTo>
                  <a:lnTo>
                    <a:pt x="33" y="3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158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7E5595C-7BA9-8A4B-B28E-6A138E2DD579}"/>
              </a:ext>
            </a:extLst>
          </p:cNvPr>
          <p:cNvGrpSpPr/>
          <p:nvPr/>
        </p:nvGrpSpPr>
        <p:grpSpPr>
          <a:xfrm>
            <a:off x="4559121" y="4964850"/>
            <a:ext cx="454548" cy="477588"/>
            <a:chOff x="4113213" y="5051425"/>
            <a:chExt cx="344488" cy="361950"/>
          </a:xfrm>
          <a:solidFill>
            <a:schemeClr val="tx1"/>
          </a:solidFill>
        </p:grpSpPr>
        <p:sp>
          <p:nvSpPr>
            <p:cNvPr id="106" name="Freeform 1563">
              <a:extLst>
                <a:ext uri="{FF2B5EF4-FFF2-40B4-BE49-F238E27FC236}">
                  <a16:creationId xmlns:a16="http://schemas.microsoft.com/office/drawing/2014/main" id="{64B2938E-43D5-8D44-9387-B07FEE9B22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5051425"/>
              <a:ext cx="344488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564">
              <a:extLst>
                <a:ext uri="{FF2B5EF4-FFF2-40B4-BE49-F238E27FC236}">
                  <a16:creationId xmlns:a16="http://schemas.microsoft.com/office/drawing/2014/main" id="{836A2809-26E6-9B41-80B0-AC228FCA4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5307013"/>
              <a:ext cx="344488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565">
              <a:extLst>
                <a:ext uri="{FF2B5EF4-FFF2-40B4-BE49-F238E27FC236}">
                  <a16:creationId xmlns:a16="http://schemas.microsoft.com/office/drawing/2014/main" id="{111BCD18-55DD-454B-A8B2-D4A51126C6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375" y="5097463"/>
              <a:ext cx="284163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Rectangle 1566">
              <a:extLst>
                <a:ext uri="{FF2B5EF4-FFF2-40B4-BE49-F238E27FC236}">
                  <a16:creationId xmlns:a16="http://schemas.microsoft.com/office/drawing/2014/main" id="{C332C356-AB5B-364B-A593-C3FF6B65A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314950"/>
              <a:ext cx="142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1567">
              <a:extLst>
                <a:ext uri="{FF2B5EF4-FFF2-40B4-BE49-F238E27FC236}">
                  <a16:creationId xmlns:a16="http://schemas.microsoft.com/office/drawing/2014/main" id="{4C873603-417B-EE46-A847-253DD220EB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353050"/>
              <a:ext cx="58738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568">
              <a:extLst>
                <a:ext uri="{FF2B5EF4-FFF2-40B4-BE49-F238E27FC236}">
                  <a16:creationId xmlns:a16="http://schemas.microsoft.com/office/drawing/2014/main" id="{D17DAAE0-BE6D-BD42-A46B-FFC733CB12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8150" y="5127625"/>
              <a:ext cx="74613" cy="60325"/>
            </a:xfrm>
            <a:custGeom>
              <a:avLst/>
              <a:gdLst>
                <a:gd name="T0" fmla="*/ 18 w 20"/>
                <a:gd name="T1" fmla="*/ 16 h 16"/>
                <a:gd name="T2" fmla="*/ 2 w 20"/>
                <a:gd name="T3" fmla="*/ 16 h 16"/>
                <a:gd name="T4" fmla="*/ 0 w 20"/>
                <a:gd name="T5" fmla="*/ 14 h 16"/>
                <a:gd name="T6" fmla="*/ 0 w 20"/>
                <a:gd name="T7" fmla="*/ 2 h 16"/>
                <a:gd name="T8" fmla="*/ 2 w 20"/>
                <a:gd name="T9" fmla="*/ 0 h 16"/>
                <a:gd name="T10" fmla="*/ 18 w 20"/>
                <a:gd name="T11" fmla="*/ 0 h 16"/>
                <a:gd name="T12" fmla="*/ 20 w 20"/>
                <a:gd name="T13" fmla="*/ 2 h 16"/>
                <a:gd name="T14" fmla="*/ 20 w 20"/>
                <a:gd name="T15" fmla="*/ 14 h 16"/>
                <a:gd name="T16" fmla="*/ 18 w 20"/>
                <a:gd name="T17" fmla="*/ 16 h 16"/>
                <a:gd name="T18" fmla="*/ 4 w 20"/>
                <a:gd name="T19" fmla="*/ 12 h 16"/>
                <a:gd name="T20" fmla="*/ 16 w 20"/>
                <a:gd name="T21" fmla="*/ 12 h 16"/>
                <a:gd name="T22" fmla="*/ 16 w 20"/>
                <a:gd name="T23" fmla="*/ 4 h 16"/>
                <a:gd name="T24" fmla="*/ 4 w 20"/>
                <a:gd name="T25" fmla="*/ 4 h 16"/>
                <a:gd name="T26" fmla="*/ 4 w 20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16">
                  <a:moveTo>
                    <a:pt x="18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19" y="16"/>
                    <a:pt x="18" y="16"/>
                  </a:cubicBezTo>
                  <a:close/>
                  <a:moveTo>
                    <a:pt x="4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569">
              <a:extLst>
                <a:ext uri="{FF2B5EF4-FFF2-40B4-BE49-F238E27FC236}">
                  <a16:creationId xmlns:a16="http://schemas.microsoft.com/office/drawing/2014/main" id="{EF7C64E0-20FE-3D45-9ACC-EEAF32C578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608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1570">
              <a:extLst>
                <a:ext uri="{FF2B5EF4-FFF2-40B4-BE49-F238E27FC236}">
                  <a16:creationId xmlns:a16="http://schemas.microsoft.com/office/drawing/2014/main" id="{7C2BBAB9-F8C1-9046-8781-84FDF3617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8638" y="5218113"/>
              <a:ext cx="60325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1571">
              <a:extLst>
                <a:ext uri="{FF2B5EF4-FFF2-40B4-BE49-F238E27FC236}">
                  <a16:creationId xmlns:a16="http://schemas.microsoft.com/office/drawing/2014/main" id="{B8293E8D-2DC4-2747-9AC5-F43E28D86C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538" y="5218113"/>
              <a:ext cx="58738" cy="58738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Freeform 1572">
              <a:extLst>
                <a:ext uri="{FF2B5EF4-FFF2-40B4-BE49-F238E27FC236}">
                  <a16:creationId xmlns:a16="http://schemas.microsoft.com/office/drawing/2014/main" id="{5E06AF57-F760-CB4D-937B-B3B961E97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5" y="5157788"/>
              <a:ext cx="60325" cy="74613"/>
            </a:xfrm>
            <a:custGeom>
              <a:avLst/>
              <a:gdLst>
                <a:gd name="T0" fmla="*/ 14 w 16"/>
                <a:gd name="T1" fmla="*/ 20 h 20"/>
                <a:gd name="T2" fmla="*/ 12 w 16"/>
                <a:gd name="T3" fmla="*/ 18 h 20"/>
                <a:gd name="T4" fmla="*/ 12 w 16"/>
                <a:gd name="T5" fmla="*/ 4 h 20"/>
                <a:gd name="T6" fmla="*/ 2 w 16"/>
                <a:gd name="T7" fmla="*/ 4 h 20"/>
                <a:gd name="T8" fmla="*/ 0 w 16"/>
                <a:gd name="T9" fmla="*/ 2 h 20"/>
                <a:gd name="T10" fmla="*/ 2 w 16"/>
                <a:gd name="T11" fmla="*/ 0 h 20"/>
                <a:gd name="T12" fmla="*/ 14 w 16"/>
                <a:gd name="T13" fmla="*/ 0 h 20"/>
                <a:gd name="T14" fmla="*/ 16 w 16"/>
                <a:gd name="T15" fmla="*/ 2 h 20"/>
                <a:gd name="T16" fmla="*/ 16 w 16"/>
                <a:gd name="T17" fmla="*/ 18 h 20"/>
                <a:gd name="T18" fmla="*/ 14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14" y="20"/>
                  </a:moveTo>
                  <a:cubicBezTo>
                    <a:pt x="13" y="20"/>
                    <a:pt x="12" y="19"/>
                    <a:pt x="12" y="1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Freeform 1573">
              <a:extLst>
                <a:ext uri="{FF2B5EF4-FFF2-40B4-BE49-F238E27FC236}">
                  <a16:creationId xmlns:a16="http://schemas.microsoft.com/office/drawing/2014/main" id="{DBC0E646-47D8-174B-91B1-FA26EA294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3700" y="5157788"/>
              <a:ext cx="58738" cy="74613"/>
            </a:xfrm>
            <a:custGeom>
              <a:avLst/>
              <a:gdLst>
                <a:gd name="T0" fmla="*/ 2 w 16"/>
                <a:gd name="T1" fmla="*/ 20 h 20"/>
                <a:gd name="T2" fmla="*/ 0 w 16"/>
                <a:gd name="T3" fmla="*/ 18 h 20"/>
                <a:gd name="T4" fmla="*/ 0 w 16"/>
                <a:gd name="T5" fmla="*/ 2 h 20"/>
                <a:gd name="T6" fmla="*/ 2 w 16"/>
                <a:gd name="T7" fmla="*/ 0 h 20"/>
                <a:gd name="T8" fmla="*/ 14 w 16"/>
                <a:gd name="T9" fmla="*/ 0 h 20"/>
                <a:gd name="T10" fmla="*/ 16 w 16"/>
                <a:gd name="T11" fmla="*/ 2 h 20"/>
                <a:gd name="T12" fmla="*/ 14 w 16"/>
                <a:gd name="T13" fmla="*/ 4 h 20"/>
                <a:gd name="T14" fmla="*/ 4 w 16"/>
                <a:gd name="T15" fmla="*/ 4 h 20"/>
                <a:gd name="T16" fmla="*/ 4 w 16"/>
                <a:gd name="T17" fmla="*/ 18 h 20"/>
                <a:gd name="T18" fmla="*/ 2 w 16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Rectangle 1574">
              <a:extLst>
                <a:ext uri="{FF2B5EF4-FFF2-40B4-BE49-F238E27FC236}">
                  <a16:creationId xmlns:a16="http://schemas.microsoft.com/office/drawing/2014/main" id="{99A79AE2-314C-E042-AD73-634D85122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313" y="5180013"/>
              <a:ext cx="142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172680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29685-D04C-BB6F-EABA-96AF8BAAF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Data Splitting 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733C7-5425-2F0D-B330-E4D0BA425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Total Records: 594,643 transactions</a:t>
            </a:r>
          </a:p>
          <a:p>
            <a:pPr lvl="1"/>
            <a:r>
              <a:rPr lang="en-US" sz="2200" dirty="0"/>
              <a:t>Non-Fraud: 587,443</a:t>
            </a:r>
          </a:p>
          <a:p>
            <a:pPr lvl="1"/>
            <a:r>
              <a:rPr lang="en-US" sz="2200" dirty="0"/>
              <a:t>Fraud: 7,200</a:t>
            </a:r>
          </a:p>
          <a:p>
            <a:r>
              <a:rPr lang="en-US" sz="2600" dirty="0"/>
              <a:t>Split: </a:t>
            </a:r>
          </a:p>
          <a:p>
            <a:r>
              <a:rPr lang="en-US" sz="2200" dirty="0"/>
              <a:t>Training Set (70%) → 416,250 records</a:t>
            </a:r>
          </a:p>
          <a:p>
            <a:pPr lvl="1"/>
            <a:r>
              <a:rPr lang="en-US" sz="2200" dirty="0"/>
              <a:t>Non-Fraud: 411,210</a:t>
            </a:r>
          </a:p>
          <a:p>
            <a:pPr lvl="1"/>
            <a:r>
              <a:rPr lang="en-US" sz="2200" dirty="0"/>
              <a:t>Fraud: 5,040</a:t>
            </a:r>
          </a:p>
          <a:p>
            <a:r>
              <a:rPr lang="en-US" sz="2200" dirty="0"/>
              <a:t>Testing Set (30%) → 178,393 records</a:t>
            </a:r>
          </a:p>
          <a:p>
            <a:pPr lvl="1"/>
            <a:r>
              <a:rPr lang="en-US" sz="2200" dirty="0"/>
              <a:t>Non-Fraud: 176,233</a:t>
            </a:r>
          </a:p>
          <a:p>
            <a:pPr lvl="1"/>
            <a:r>
              <a:rPr lang="en-US" sz="2200" dirty="0"/>
              <a:t>Fraud: 2,160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CFAA1-C1F4-8A8A-3005-8EEE44AA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59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C53C2-763E-13AC-23CA-417D1EC17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Sampling with SMOTE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38F75-0B71-5E84-1E83-2190872D4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700"/>
              <a:t>Before sampling, the dataset was highly imbalanced (fraud cases were ~1%).</a:t>
            </a:r>
          </a:p>
          <a:p>
            <a:pPr lvl="1"/>
            <a:r>
              <a:rPr lang="fr-FR" sz="1700"/>
              <a:t>Fraud ≈ </a:t>
            </a:r>
            <a:r>
              <a:rPr lang="fr-FR" sz="1700" b="1"/>
              <a:t>1%</a:t>
            </a:r>
            <a:r>
              <a:rPr lang="fr-FR" sz="1700"/>
              <a:t> (5,040) vs Non-Fraud ≈ </a:t>
            </a:r>
            <a:r>
              <a:rPr lang="fr-FR" sz="1700" b="1"/>
              <a:t>99%</a:t>
            </a:r>
            <a:r>
              <a:rPr lang="fr-FR" sz="1700"/>
              <a:t> (411,210)</a:t>
            </a:r>
            <a:endParaRPr lang="en-US" sz="1700"/>
          </a:p>
          <a:p>
            <a:r>
              <a:rPr lang="en-US" sz="1700"/>
              <a:t>We applied SMOTE (Synthetic Minority Oversampling Technique) on the training set only.</a:t>
            </a:r>
          </a:p>
          <a:p>
            <a:r>
              <a:rPr lang="en-US" sz="1700"/>
              <a:t>After SMOTE, the classes became balanced (50% Fraud vs. 50% Non-Fraud).</a:t>
            </a:r>
          </a:p>
          <a:p>
            <a:pPr lvl="1"/>
            <a:r>
              <a:rPr lang="en-US" sz="1700"/>
              <a:t>Fraud = </a:t>
            </a:r>
            <a:r>
              <a:rPr lang="en-US" sz="1700" b="1"/>
              <a:t>411,210</a:t>
            </a:r>
            <a:r>
              <a:rPr lang="en-US" sz="1700"/>
              <a:t> | Non-Fraud = </a:t>
            </a:r>
            <a:r>
              <a:rPr lang="en-US" sz="1700" b="1"/>
              <a:t>411,210</a:t>
            </a:r>
            <a:r>
              <a:rPr lang="en-US" sz="1700"/>
              <a:t> (50/50)</a:t>
            </a:r>
          </a:p>
          <a:p>
            <a:r>
              <a:rPr lang="en-US" sz="1700"/>
              <a:t>This helps the model learn fraud patterns without being biased toward non-fraud.</a:t>
            </a:r>
          </a:p>
        </p:txBody>
      </p:sp>
      <p:pic>
        <p:nvPicPr>
          <p:cNvPr id="6" name="Picture 5" descr="A black circle with white text and a green arrow&#10;&#10;AI-generated content may be incorrect.">
            <a:extLst>
              <a:ext uri="{FF2B5EF4-FFF2-40B4-BE49-F238E27FC236}">
                <a16:creationId xmlns:a16="http://schemas.microsoft.com/office/drawing/2014/main" id="{8CB769BC-B7FD-C107-B78D-7C4984EA7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207" y="517600"/>
            <a:ext cx="2606040" cy="2743200"/>
          </a:xfrm>
          <a:prstGeom prst="rect">
            <a:avLst/>
          </a:prstGeom>
        </p:spPr>
      </p:pic>
      <p:pic>
        <p:nvPicPr>
          <p:cNvPr id="11" name="Picture 10" descr="A green and black circle with text&#10;&#10;AI-generated content may be incorrect.">
            <a:extLst>
              <a:ext uri="{FF2B5EF4-FFF2-40B4-BE49-F238E27FC236}">
                <a16:creationId xmlns:a16="http://schemas.microsoft.com/office/drawing/2014/main" id="{9B78E758-7041-6F62-0285-C21D33828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503" y="3429000"/>
            <a:ext cx="3461449" cy="274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2B5F0-4AE7-FB5E-0C24-5DCEB0E52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6623" y="6356350"/>
            <a:ext cx="142646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E0BB200-D24E-46B1-90B3-2DE1DEEEBBC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43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591EB-5E98-38CB-116A-38980264E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84069B-29FC-4A9F-9371-2A3290DA24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A4CE539A-2F94-2985-070B-9ED9DDF39F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295400 h 6858000"/>
              <a:gd name="connsiteX3" fmla="*/ 5875903 w 12192000"/>
              <a:gd name="connsiteY3" fmla="*/ 1295400 h 6858000"/>
              <a:gd name="connsiteX4" fmla="*/ 5486401 w 12192000"/>
              <a:gd name="connsiteY4" fmla="*/ 1625596 h 6858000"/>
              <a:gd name="connsiteX5" fmla="*/ 5486401 w 12192000"/>
              <a:gd name="connsiteY5" fmla="*/ 5232404 h 6858000"/>
              <a:gd name="connsiteX6" fmla="*/ 5875903 w 12192000"/>
              <a:gd name="connsiteY6" fmla="*/ 5562600 h 6858000"/>
              <a:gd name="connsiteX7" fmla="*/ 12192000 w 12192000"/>
              <a:gd name="connsiteY7" fmla="*/ 556260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295400"/>
                </a:lnTo>
                <a:lnTo>
                  <a:pt x="5875903" y="1295400"/>
                </a:lnTo>
                <a:cubicBezTo>
                  <a:pt x="5660787" y="1295400"/>
                  <a:pt x="5486401" y="1443234"/>
                  <a:pt x="5486401" y="1625596"/>
                </a:cubicBezTo>
                <a:lnTo>
                  <a:pt x="5486401" y="5232404"/>
                </a:lnTo>
                <a:cubicBezTo>
                  <a:pt x="5486401" y="5414766"/>
                  <a:pt x="5660787" y="5562600"/>
                  <a:pt x="5875903" y="5562600"/>
                </a:cubicBezTo>
                <a:lnTo>
                  <a:pt x="12192000" y="556260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3235D145-B687-4C67-5CD8-5F785D808FEF}"/>
              </a:ext>
            </a:extLst>
          </p:cNvPr>
          <p:cNvSpPr/>
          <p:nvPr/>
        </p:nvSpPr>
        <p:spPr>
          <a:xfrm>
            <a:off x="5486400" y="1295400"/>
            <a:ext cx="6705599" cy="4267200"/>
          </a:xfrm>
          <a:custGeom>
            <a:avLst/>
            <a:gdLst>
              <a:gd name="connsiteX0" fmla="*/ 330196 w 5684604"/>
              <a:gd name="connsiteY0" fmla="*/ 0 h 4267200"/>
              <a:gd name="connsiteX1" fmla="*/ 5684604 w 5684604"/>
              <a:gd name="connsiteY1" fmla="*/ 0 h 4267200"/>
              <a:gd name="connsiteX2" fmla="*/ 5684604 w 5684604"/>
              <a:gd name="connsiteY2" fmla="*/ 4267200 h 4267200"/>
              <a:gd name="connsiteX3" fmla="*/ 330196 w 5684604"/>
              <a:gd name="connsiteY3" fmla="*/ 4267200 h 4267200"/>
              <a:gd name="connsiteX4" fmla="*/ 0 w 5684604"/>
              <a:gd name="connsiteY4" fmla="*/ 3937004 h 4267200"/>
              <a:gd name="connsiteX5" fmla="*/ 0 w 5684604"/>
              <a:gd name="connsiteY5" fmla="*/ 330196 h 4267200"/>
              <a:gd name="connsiteX6" fmla="*/ 330196 w 5684604"/>
              <a:gd name="connsiteY6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4604" h="4267200">
                <a:moveTo>
                  <a:pt x="330196" y="0"/>
                </a:moveTo>
                <a:lnTo>
                  <a:pt x="5684604" y="0"/>
                </a:lnTo>
                <a:lnTo>
                  <a:pt x="5684604" y="4267200"/>
                </a:lnTo>
                <a:lnTo>
                  <a:pt x="330196" y="4267200"/>
                </a:lnTo>
                <a:cubicBezTo>
                  <a:pt x="147834" y="4267200"/>
                  <a:pt x="0" y="4119366"/>
                  <a:pt x="0" y="3937004"/>
                </a:cubicBezTo>
                <a:lnTo>
                  <a:pt x="0" y="330196"/>
                </a:lnTo>
                <a:cubicBezTo>
                  <a:pt x="0" y="147834"/>
                  <a:pt x="147834" y="0"/>
                  <a:pt x="330196" y="0"/>
                </a:cubicBezTo>
                <a:close/>
              </a:path>
            </a:pathLst>
          </a:custGeom>
          <a:gradFill flip="none" rotWithShape="1">
            <a:gsLst>
              <a:gs pos="0">
                <a:srgbClr val="A2E72E">
                  <a:alpha val="84000"/>
                </a:srgbClr>
              </a:gs>
              <a:gs pos="100000">
                <a:srgbClr val="86BC2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20699D-B36B-4DCB-2333-0580ABCA5363}"/>
              </a:ext>
            </a:extLst>
          </p:cNvPr>
          <p:cNvSpPr txBox="1"/>
          <p:nvPr/>
        </p:nvSpPr>
        <p:spPr>
          <a:xfrm>
            <a:off x="6813729" y="2751892"/>
            <a:ext cx="4966467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Model Building &amp;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F0686F-EF59-163A-DA42-DAD5A3107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94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148B-A24D-A534-0A5F-00B8BAC2A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  <a:endParaRPr lang="en-J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60A2C-B469-74BD-A8C6-430D52FC6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The Challenge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Our primary objective was to build a predictive model to move from a reactive to a proactive fraud detection strategy. The goal is to significantly reduce financial losses while safeguarding customer trust.</a:t>
            </a:r>
          </a:p>
          <a:p>
            <a:pPr marL="0" indent="0">
              <a:buNone/>
            </a:pPr>
            <a:r>
              <a:rPr lang="en-US" b="1" dirty="0"/>
              <a:t>Uncovering Critical Fraud Patterns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Our analysis revealed that while fraud is rare overall (just 1.2% of transactions), it is not random. We discovered distinct patterns:</a:t>
            </a:r>
          </a:p>
          <a:p>
            <a:pPr lvl="1"/>
            <a:r>
              <a:rPr lang="en-US" b="1" dirty="0"/>
              <a:t>Concentrated Risk:</a:t>
            </a:r>
            <a:r>
              <a:rPr lang="en-US" dirty="0"/>
              <a:t> Fraud is highly focused within specific merchant categories (travel, sports, health) and linked to a small number of high-risk merchants.</a:t>
            </a:r>
          </a:p>
          <a:p>
            <a:pPr lvl="1"/>
            <a:r>
              <a:rPr lang="en-US" b="1" dirty="0"/>
              <a:t>Clear Financial Signal:</a:t>
            </a:r>
            <a:r>
              <a:rPr lang="en-US" dirty="0"/>
              <a:t> Fraudulent transactions consistently involve significantly higher monetary values, providing a clear signal for detection.</a:t>
            </a:r>
          </a:p>
          <a:p>
            <a:pPr marL="0" indent="0">
              <a:buNone/>
            </a:pPr>
            <a:r>
              <a:rPr lang="en-US" b="1" dirty="0"/>
              <a:t>The Recommended Solution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We recommend deploying the </a:t>
            </a:r>
            <a:r>
              <a:rPr lang="en-US" b="1" dirty="0"/>
              <a:t>Logistic Regression model</a:t>
            </a:r>
            <a:r>
              <a:rPr lang="en-US" dirty="0"/>
              <a:t>, which was strategically selected for its superior fraud capture capabilities.</a:t>
            </a:r>
          </a:p>
          <a:p>
            <a:pPr lvl="1"/>
            <a:r>
              <a:rPr lang="en-US" b="1" dirty="0"/>
              <a:t>Maximum Detection:</a:t>
            </a:r>
            <a:r>
              <a:rPr lang="en-US" dirty="0"/>
              <a:t> This model achieved the highest </a:t>
            </a:r>
            <a:r>
              <a:rPr lang="en-US" b="1" dirty="0"/>
              <a:t>Recall rate (0.98)</a:t>
            </a:r>
            <a:r>
              <a:rPr lang="en-US" dirty="0"/>
              <a:t> in our tests, successfully identifying </a:t>
            </a:r>
            <a:r>
              <a:rPr lang="en-US" b="1" dirty="0"/>
              <a:t>98% of all fraudulent activity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Business Alignment:</a:t>
            </a:r>
            <a:r>
              <a:rPr lang="en-US" dirty="0"/>
              <a:t> By prioritizing the highest possible detection rate, we directly address the severe business cost of missed fraud, aligning with a security-first strategy.</a:t>
            </a:r>
          </a:p>
          <a:p>
            <a:pPr marL="0" indent="0">
              <a:buNone/>
            </a:pPr>
            <a:endParaRPr lang="en-J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DCF71-DEC3-1574-B049-CC489EB99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69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CEC1-4369-9EE6-7A90-F35EAC89F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FF41C-6DE1-EC49-19B2-303EA4408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chosen:</a:t>
            </a:r>
          </a:p>
          <a:p>
            <a:r>
              <a:rPr lang="en-US" b="1" dirty="0" err="1"/>
              <a:t>XGBoost</a:t>
            </a:r>
            <a:endParaRPr lang="en-US" b="1" dirty="0"/>
          </a:p>
          <a:p>
            <a:pPr lvl="1"/>
            <a:r>
              <a:rPr lang="en-US" dirty="0"/>
              <a:t>A powerful gradient boosting algorithm known for high accuracy, speed, and built-in feature importance an</a:t>
            </a:r>
          </a:p>
          <a:p>
            <a:r>
              <a:rPr lang="en-US" b="1" dirty="0"/>
              <a:t>Logistic Regression</a:t>
            </a:r>
          </a:p>
          <a:p>
            <a:pPr lvl="1"/>
            <a:r>
              <a:rPr lang="en-US" dirty="0"/>
              <a:t>A simple and interpretable baseline model, fast to train and useful for benchmarking.</a:t>
            </a:r>
          </a:p>
          <a:p>
            <a:r>
              <a:rPr lang="en-US" b="1" dirty="0"/>
              <a:t>Random Forest</a:t>
            </a:r>
          </a:p>
          <a:p>
            <a:pPr lvl="1"/>
            <a:r>
              <a:rPr lang="en-US" dirty="0"/>
              <a:t>Ensemble of decision trees, handles non-linear relationships well, and reduces overfitting by averaging multiple trees.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D7EC6-AB89-E9DA-B3FD-6A88C9059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47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223F-6701-4770-1AAC-63A810FF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71523-EC22-6A60-9924-3CF98C28B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setup:</a:t>
            </a:r>
          </a:p>
          <a:p>
            <a:r>
              <a:rPr lang="en-US" dirty="0"/>
              <a:t>Used resampled (balanced) training set.</a:t>
            </a:r>
          </a:p>
          <a:p>
            <a:r>
              <a:rPr lang="en-US" dirty="0"/>
              <a:t>Evaluation on untouched test set.</a:t>
            </a:r>
          </a:p>
          <a:p>
            <a:r>
              <a:rPr lang="en-US" dirty="0"/>
              <a:t>Applied scaling / encoding from earlier preprocessing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340DB-47C7-C2DB-D3CF-F9BCA9FA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09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21643-448E-1996-C964-8643176F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B17AF-3F8C-903B-09F7-32DDA9B48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Metrics Used (since accuracy alone is misleading with imbalanced data):</a:t>
            </a:r>
          </a:p>
          <a:p>
            <a:pPr lvl="1"/>
            <a:r>
              <a:rPr lang="en-US" dirty="0"/>
              <a:t>Accuracy → Overall correctness.</a:t>
            </a:r>
          </a:p>
          <a:p>
            <a:pPr lvl="1"/>
            <a:r>
              <a:rPr lang="en-US" dirty="0"/>
              <a:t>Precision → Of transactions flagged as fraud, how many are truly fraud.</a:t>
            </a:r>
          </a:p>
          <a:p>
            <a:pPr lvl="1"/>
            <a:r>
              <a:rPr lang="en-US" dirty="0"/>
              <a:t>Recall (Sensitivity) → Of all actual frauds, how many we successfully caught.</a:t>
            </a:r>
          </a:p>
          <a:p>
            <a:pPr lvl="1"/>
            <a:r>
              <a:rPr lang="en-US" dirty="0"/>
              <a:t>F1-Score → Balance between precision and recall.</a:t>
            </a:r>
          </a:p>
          <a:p>
            <a:pPr lvl="1"/>
            <a:r>
              <a:rPr lang="en-US" dirty="0"/>
              <a:t>AUC-ROC → Ability of the model to distinguish fraud vs. non-fraud.</a:t>
            </a:r>
          </a:p>
          <a:p>
            <a:r>
              <a:rPr lang="en-US" dirty="0"/>
              <a:t>Fraud cases are rare, so Recall is very important (we don’t want to miss fraud).</a:t>
            </a:r>
          </a:p>
          <a:p>
            <a:r>
              <a:rPr lang="en-US" dirty="0"/>
              <a:t>But high recall with low precision means too many false alarms → need a balance.</a:t>
            </a:r>
          </a:p>
          <a:p>
            <a:r>
              <a:rPr lang="en-US" dirty="0"/>
              <a:t>That’s why F1-score and ROC-AUC were also tracked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479FA-384E-9DC6-2513-F594FCFD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96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EF3DA-FCDC-BC9F-AC49-D5152804B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en-US" sz="5400" b="1" dirty="0" err="1"/>
              <a:t>XGBoost</a:t>
            </a:r>
            <a:r>
              <a:rPr lang="en-US" sz="5400" b="1" dirty="0"/>
              <a:t> – Confusion Matrix 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D26CFD-F465-486A-E691-C5E353D7E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400" dirty="0"/>
              <a:t>Accuracy: 97.6%</a:t>
            </a:r>
          </a:p>
          <a:p>
            <a:r>
              <a:rPr lang="en-US" sz="2400" dirty="0"/>
              <a:t>Precision (Fraud=1): 0.33</a:t>
            </a:r>
          </a:p>
          <a:p>
            <a:r>
              <a:rPr lang="en-US" sz="2400" dirty="0"/>
              <a:t>Recall (Fraud=1): 0.97</a:t>
            </a:r>
          </a:p>
          <a:p>
            <a:r>
              <a:rPr lang="en-US" sz="2400" dirty="0"/>
              <a:t>F1-score (Fraud=1): 0.49</a:t>
            </a:r>
          </a:p>
          <a:p>
            <a:r>
              <a:rPr lang="en-US" sz="2400" dirty="0"/>
              <a:t>ROC-AUC: 0.997</a:t>
            </a:r>
          </a:p>
          <a:p>
            <a:r>
              <a:rPr lang="en-US" sz="2400" dirty="0"/>
              <a:t>Excellent recall (almost all frauds detected), but low precision (many false positives).</a:t>
            </a:r>
            <a:endParaRPr lang="en-US" sz="220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433656DF-7037-4792-A474-E50DBF5673F3}"/>
              </a:ext>
            </a:extLst>
          </p:cNvPr>
          <p:cNvGraphicFramePr>
            <a:graphicFrameLocks/>
          </p:cNvGraphicFramePr>
          <p:nvPr/>
        </p:nvGraphicFramePr>
        <p:xfrm>
          <a:off x="6099048" y="2248989"/>
          <a:ext cx="5458969" cy="236002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7853">
                  <a:extLst>
                    <a:ext uri="{9D8B030D-6E8A-4147-A177-3AD203B41FA5}">
                      <a16:colId xmlns:a16="http://schemas.microsoft.com/office/drawing/2014/main" val="2804444820"/>
                    </a:ext>
                  </a:extLst>
                </a:gridCol>
                <a:gridCol w="1982367">
                  <a:extLst>
                    <a:ext uri="{9D8B030D-6E8A-4147-A177-3AD203B41FA5}">
                      <a16:colId xmlns:a16="http://schemas.microsoft.com/office/drawing/2014/main" val="1916703250"/>
                    </a:ext>
                  </a:extLst>
                </a:gridCol>
                <a:gridCol w="1668749">
                  <a:extLst>
                    <a:ext uri="{9D8B030D-6E8A-4147-A177-3AD203B41FA5}">
                      <a16:colId xmlns:a16="http://schemas.microsoft.com/office/drawing/2014/main" val="810973366"/>
                    </a:ext>
                  </a:extLst>
                </a:gridCol>
              </a:tblGrid>
              <a:tr h="78667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45680" marT="72840" marB="7284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Predicted Non-Fraud (0)</a:t>
                      </a:r>
                      <a:endParaRPr lang="en-US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45680" marT="72840" marB="7284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Predicted Fraud (1)</a:t>
                      </a:r>
                      <a:endParaRPr lang="en-US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45680" marT="72840" marB="7284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148858"/>
                  </a:ext>
                </a:extLst>
              </a:tr>
              <a:tr h="7866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Actual Non-Fraud (0)</a:t>
                      </a:r>
                      <a:endParaRPr lang="en-US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45680" marT="72840" marB="7284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172,002 (True Negative)</a:t>
                      </a:r>
                    </a:p>
                  </a:txBody>
                  <a:tcPr marL="0" marR="145680" marT="72840" marB="7284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4,231 (False Positive)</a:t>
                      </a:r>
                    </a:p>
                  </a:txBody>
                  <a:tcPr marL="0" marR="145680" marT="72840" marB="7284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920025"/>
                  </a:ext>
                </a:extLst>
              </a:tr>
              <a:tr h="78667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b="1" cap="none" spc="0">
                          <a:solidFill>
                            <a:schemeClr val="tx1"/>
                          </a:solidFill>
                        </a:rPr>
                        <a:t>Actual Fraud (1)</a:t>
                      </a:r>
                      <a:endParaRPr lang="en-US" sz="1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0" marR="145680" marT="72840" marB="7284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68 (False Negative)</a:t>
                      </a:r>
                    </a:p>
                  </a:txBody>
                  <a:tcPr marL="0" marR="145680" marT="72840" marB="7284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900" cap="none" spc="0">
                          <a:solidFill>
                            <a:schemeClr val="tx1"/>
                          </a:solidFill>
                        </a:rPr>
                        <a:t>2,092 (True Positive)</a:t>
                      </a:r>
                    </a:p>
                  </a:txBody>
                  <a:tcPr marL="0" marR="145680" marT="72840" marB="7284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2385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18541-BFB4-1F56-055B-FCEE05BC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71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84996-5C65-D576-0C06-7629A8E09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b="1" dirty="0"/>
              <a:t>Random Forest – Confusion Matrix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7A1158-5BF5-95C7-E100-3E163F022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400" dirty="0"/>
              <a:t>Accuracy: 98.1%</a:t>
            </a:r>
          </a:p>
          <a:p>
            <a:r>
              <a:rPr lang="en-US" sz="2400" dirty="0"/>
              <a:t>Precision (Fraud=1): 0.38</a:t>
            </a:r>
          </a:p>
          <a:p>
            <a:r>
              <a:rPr lang="en-US" sz="2400" dirty="0"/>
              <a:t>Recall (Fraud=1): 0.91</a:t>
            </a:r>
          </a:p>
          <a:p>
            <a:r>
              <a:rPr lang="en-US" sz="2400" dirty="0"/>
              <a:t>F1-score (Fraud=1): 0.54</a:t>
            </a:r>
          </a:p>
          <a:p>
            <a:r>
              <a:rPr lang="en-US" sz="2400" dirty="0"/>
              <a:t>ROC-AUC: 0.986</a:t>
            </a:r>
          </a:p>
          <a:p>
            <a:r>
              <a:rPr lang="en-US" sz="2400" dirty="0"/>
              <a:t>Best balance between precision and recall compared to others</a:t>
            </a:r>
          </a:p>
          <a:p>
            <a:endParaRPr lang="en-US" sz="220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5A5574A7-32A2-46E0-03AE-593C8C60EBC6}"/>
              </a:ext>
            </a:extLst>
          </p:cNvPr>
          <p:cNvGraphicFramePr>
            <a:graphicFrameLocks/>
          </p:cNvGraphicFramePr>
          <p:nvPr/>
        </p:nvGraphicFramePr>
        <p:xfrm>
          <a:off x="6099048" y="2187668"/>
          <a:ext cx="5458969" cy="2482665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1806780">
                  <a:extLst>
                    <a:ext uri="{9D8B030D-6E8A-4147-A177-3AD203B41FA5}">
                      <a16:colId xmlns:a16="http://schemas.microsoft.com/office/drawing/2014/main" val="2517367013"/>
                    </a:ext>
                  </a:extLst>
                </a:gridCol>
                <a:gridCol w="1971461">
                  <a:extLst>
                    <a:ext uri="{9D8B030D-6E8A-4147-A177-3AD203B41FA5}">
                      <a16:colId xmlns:a16="http://schemas.microsoft.com/office/drawing/2014/main" val="452013250"/>
                    </a:ext>
                  </a:extLst>
                </a:gridCol>
                <a:gridCol w="1680728">
                  <a:extLst>
                    <a:ext uri="{9D8B030D-6E8A-4147-A177-3AD203B41FA5}">
                      <a16:colId xmlns:a16="http://schemas.microsoft.com/office/drawing/2014/main" val="784247571"/>
                    </a:ext>
                  </a:extLst>
                </a:gridCol>
              </a:tblGrid>
              <a:tr h="8275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239" marR="117107" marT="117107" marB="11710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none" spc="0">
                          <a:solidFill>
                            <a:schemeClr val="tx1"/>
                          </a:solidFill>
                        </a:rPr>
                        <a:t>Predicted Non-Fraud (0)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239" marR="117107" marT="117107" marB="1171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none" spc="0">
                          <a:solidFill>
                            <a:schemeClr val="tx1"/>
                          </a:solidFill>
                        </a:rPr>
                        <a:t>Predicted Fraud (1)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239" marR="117107" marT="117107" marB="1171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47598"/>
                  </a:ext>
                </a:extLst>
              </a:tr>
              <a:tr h="8275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none" spc="0">
                          <a:solidFill>
                            <a:schemeClr val="tx1"/>
                          </a:solidFill>
                        </a:rPr>
                        <a:t>Actual Non-Fraud (0)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239" marR="117107" marT="117107" marB="11710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173,065 (True Negative)</a:t>
                      </a:r>
                    </a:p>
                  </a:txBody>
                  <a:tcPr marL="152239" marR="117107" marT="117107" marB="1171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3,168 (False Positive)</a:t>
                      </a:r>
                    </a:p>
                  </a:txBody>
                  <a:tcPr marL="152239" marR="117107" marT="117107" marB="1171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406141"/>
                  </a:ext>
                </a:extLst>
              </a:tr>
              <a:tr h="8275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none" spc="0">
                          <a:solidFill>
                            <a:schemeClr val="tx1"/>
                          </a:solidFill>
                        </a:rPr>
                        <a:t>Actual Fraud (1)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239" marR="117107" marT="117107" marB="11710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193 (False Negative)</a:t>
                      </a:r>
                    </a:p>
                  </a:txBody>
                  <a:tcPr marL="152239" marR="117107" marT="117107" marB="1171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1,967 (True Positive)</a:t>
                      </a:r>
                    </a:p>
                  </a:txBody>
                  <a:tcPr marL="152239" marR="117107" marT="117107" marB="117107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37850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BB31F0-5BCE-7C88-D900-9233FC69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91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D4387-3753-922D-0CD3-1BAFAA562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3000" b="1" dirty="0"/>
              <a:t>Best Performance </a:t>
            </a:r>
            <a:br>
              <a:rPr lang="en-US" sz="3000" b="1" dirty="0"/>
            </a:br>
            <a:r>
              <a:rPr lang="en-US" sz="3000" dirty="0"/>
              <a:t>Logistic Regression – Confusion Matrix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7DF9D2-B0E0-A8EF-4212-9EF9DF57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400" dirty="0"/>
              <a:t>Accuracy: 97.5%</a:t>
            </a:r>
          </a:p>
          <a:p>
            <a:r>
              <a:rPr lang="en-US" sz="2400" dirty="0"/>
              <a:t>Precision (Fraud=1): 0.32</a:t>
            </a:r>
          </a:p>
          <a:p>
            <a:r>
              <a:rPr lang="en-US" sz="2400" dirty="0"/>
              <a:t>Recall (Fraud=1): 0.98</a:t>
            </a:r>
          </a:p>
          <a:p>
            <a:r>
              <a:rPr lang="en-US" sz="2400" dirty="0"/>
              <a:t>F1-score (Fraud=1): 0.48</a:t>
            </a:r>
          </a:p>
          <a:p>
            <a:r>
              <a:rPr lang="en-US" sz="2400" dirty="0"/>
              <a:t>ROC-AUC: 0.997</a:t>
            </a:r>
          </a:p>
          <a:p>
            <a:r>
              <a:rPr lang="en-US" sz="2400" dirty="0"/>
              <a:t>Simple but very strong model. Matches </a:t>
            </a:r>
            <a:r>
              <a:rPr lang="en-US" sz="2400" dirty="0" err="1"/>
              <a:t>XGBoost’s</a:t>
            </a:r>
            <a:r>
              <a:rPr lang="en-US" sz="2400" dirty="0"/>
              <a:t> ROC-AUC, with similar recall</a:t>
            </a:r>
          </a:p>
          <a:p>
            <a:endParaRPr lang="en-US" sz="220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1AAB15C-65DA-B18F-2F66-81568344BD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4136429"/>
              </p:ext>
            </p:extLst>
          </p:nvPr>
        </p:nvGraphicFramePr>
        <p:xfrm>
          <a:off x="6099048" y="1595946"/>
          <a:ext cx="5458970" cy="3666110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1722052">
                  <a:extLst>
                    <a:ext uri="{9D8B030D-6E8A-4147-A177-3AD203B41FA5}">
                      <a16:colId xmlns:a16="http://schemas.microsoft.com/office/drawing/2014/main" val="3412641219"/>
                    </a:ext>
                  </a:extLst>
                </a:gridCol>
                <a:gridCol w="1936126">
                  <a:extLst>
                    <a:ext uri="{9D8B030D-6E8A-4147-A177-3AD203B41FA5}">
                      <a16:colId xmlns:a16="http://schemas.microsoft.com/office/drawing/2014/main" val="2733418676"/>
                    </a:ext>
                  </a:extLst>
                </a:gridCol>
                <a:gridCol w="1800792">
                  <a:extLst>
                    <a:ext uri="{9D8B030D-6E8A-4147-A177-3AD203B41FA5}">
                      <a16:colId xmlns:a16="http://schemas.microsoft.com/office/drawing/2014/main" val="4217864821"/>
                    </a:ext>
                  </a:extLst>
                </a:gridCol>
              </a:tblGrid>
              <a:tr h="133227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2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4250" marR="181515" marT="141731" marB="14173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b="1" cap="none" spc="0">
                          <a:solidFill>
                            <a:schemeClr val="tx1"/>
                          </a:solidFill>
                        </a:rPr>
                        <a:t>Predicted Non-Fraud (0)</a:t>
                      </a:r>
                      <a:endParaRPr 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250" marR="181515" marT="141731" marB="14173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b="1" cap="none" spc="0">
                          <a:solidFill>
                            <a:schemeClr val="tx1"/>
                          </a:solidFill>
                        </a:rPr>
                        <a:t>Predicted Fraud (1)</a:t>
                      </a:r>
                      <a:endParaRPr 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250" marR="181515" marT="141731" marB="14173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624818"/>
                  </a:ext>
                </a:extLst>
              </a:tr>
              <a:tr h="13322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b="1" cap="none" spc="0">
                          <a:solidFill>
                            <a:schemeClr val="tx1"/>
                          </a:solidFill>
                        </a:rPr>
                        <a:t>Actual Non-Fraud (0)</a:t>
                      </a:r>
                      <a:endParaRPr 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250" marR="181515" marT="141731" marB="14173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171,788 (True Negative)</a:t>
                      </a:r>
                    </a:p>
                  </a:txBody>
                  <a:tcPr marL="184250" marR="181515" marT="141731" marB="14173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4,445 (False Positive)</a:t>
                      </a:r>
                    </a:p>
                  </a:txBody>
                  <a:tcPr marL="184250" marR="181515" marT="141731" marB="14173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0725327"/>
                  </a:ext>
                </a:extLst>
              </a:tr>
              <a:tr h="10015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b="1" cap="none" spc="0">
                          <a:solidFill>
                            <a:schemeClr val="tx1"/>
                          </a:solidFill>
                        </a:rPr>
                        <a:t>Actual Fraud (1)</a:t>
                      </a:r>
                      <a:endParaRPr 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4250" marR="181515" marT="141731" marB="14173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>
                          <a:solidFill>
                            <a:schemeClr val="tx1"/>
                          </a:solidFill>
                        </a:rPr>
                        <a:t>52 (False Negative)</a:t>
                      </a:r>
                    </a:p>
                  </a:txBody>
                  <a:tcPr marL="184250" marR="181515" marT="141731" marB="14173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cap="none" spc="0" dirty="0">
                          <a:solidFill>
                            <a:schemeClr val="tx1"/>
                          </a:solidFill>
                        </a:rPr>
                        <a:t>2,108 (True Positive)</a:t>
                      </a:r>
                    </a:p>
                  </a:txBody>
                  <a:tcPr marL="184250" marR="181515" marT="141731" marB="141731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753794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3EE982-1837-86F5-A983-00CB95562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71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A89FE-141A-66D2-D6D7-38A1E5745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600" dirty="0"/>
              <a:t>Feature Importance </a:t>
            </a:r>
            <a:r>
              <a:rPr lang="en-US" sz="4600" dirty="0" err="1"/>
              <a:t>Xgboost</a:t>
            </a:r>
            <a:r>
              <a:rPr lang="en-US" sz="4600" dirty="0"/>
              <a:t> – Top 15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BC87D-37A0-6BF9-7043-4268A8C49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Fraud prediction mainly driven by Category (MCC) and Merchant IDs.</a:t>
            </a:r>
          </a:p>
          <a:p>
            <a:r>
              <a:rPr lang="en-US" sz="2200"/>
              <a:t>Top Features:</a:t>
            </a:r>
          </a:p>
          <a:p>
            <a:r>
              <a:rPr lang="en-US" sz="2200"/>
              <a:t>MCC_es_transportation</a:t>
            </a:r>
          </a:p>
          <a:p>
            <a:r>
              <a:rPr lang="en-US" sz="2200"/>
              <a:t>Merchant M85975013</a:t>
            </a:r>
          </a:p>
          <a:p>
            <a:r>
              <a:rPr lang="en-US" sz="2200"/>
              <a:t>MCC_es_sportsandtoys</a:t>
            </a:r>
          </a:p>
          <a:p>
            <a:r>
              <a:rPr lang="en-US" sz="2200"/>
              <a:t>Merchant M348934600</a:t>
            </a:r>
          </a:p>
          <a:p>
            <a:r>
              <a:rPr lang="en-US" sz="2200"/>
              <a:t>MCC_es_food</a:t>
            </a:r>
          </a:p>
        </p:txBody>
      </p:sp>
      <p:pic>
        <p:nvPicPr>
          <p:cNvPr id="5" name="Picture 4" descr="A screenshot of a data&#10;&#10;AI-generated content may be incorrect.">
            <a:extLst>
              <a:ext uri="{FF2B5EF4-FFF2-40B4-BE49-F238E27FC236}">
                <a16:creationId xmlns:a16="http://schemas.microsoft.com/office/drawing/2014/main" id="{54D8C227-14C9-AEC4-870C-77B778EEF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839076"/>
            <a:ext cx="5458968" cy="31798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C18E5-783D-82F2-6F5D-8AF52F7D5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33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7F410-F75C-120F-0A13-BBF7313A7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600" b="1"/>
              <a:t>XGBoost Top (15) – Confusion Matrix </a:t>
            </a:r>
            <a:endParaRPr lang="en-US" sz="46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C6B862A-A7B2-CF21-FE67-6407082A4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400" dirty="0"/>
              <a:t>Accuracy: 96.0%</a:t>
            </a:r>
          </a:p>
          <a:p>
            <a:r>
              <a:rPr lang="en-US" sz="2400" dirty="0"/>
              <a:t>Precision (Fraud=1): 0.22</a:t>
            </a:r>
          </a:p>
          <a:p>
            <a:r>
              <a:rPr lang="en-US" sz="2400" dirty="0"/>
              <a:t>Recall (Fraud=1): 0.97</a:t>
            </a:r>
          </a:p>
          <a:p>
            <a:r>
              <a:rPr lang="en-US" sz="2400" dirty="0"/>
              <a:t>F1-score (Fraud=1): 0.36</a:t>
            </a:r>
          </a:p>
          <a:p>
            <a:r>
              <a:rPr lang="en-US" sz="2400" dirty="0"/>
              <a:t>ROC-AUC: 0.995</a:t>
            </a:r>
          </a:p>
          <a:p>
            <a:r>
              <a:rPr lang="en-US" sz="2400" dirty="0"/>
              <a:t>Dropping features reduced precision/F1</a:t>
            </a:r>
          </a:p>
          <a:p>
            <a:endParaRPr lang="en-US" sz="2200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3533F93-CE99-B848-14D6-5012F91B5AE8}"/>
              </a:ext>
            </a:extLst>
          </p:cNvPr>
          <p:cNvGraphicFramePr>
            <a:graphicFrameLocks/>
          </p:cNvGraphicFramePr>
          <p:nvPr/>
        </p:nvGraphicFramePr>
        <p:xfrm>
          <a:off x="6099048" y="2187668"/>
          <a:ext cx="5458969" cy="2482665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1806780">
                  <a:extLst>
                    <a:ext uri="{9D8B030D-6E8A-4147-A177-3AD203B41FA5}">
                      <a16:colId xmlns:a16="http://schemas.microsoft.com/office/drawing/2014/main" val="3069265384"/>
                    </a:ext>
                  </a:extLst>
                </a:gridCol>
                <a:gridCol w="1971461">
                  <a:extLst>
                    <a:ext uri="{9D8B030D-6E8A-4147-A177-3AD203B41FA5}">
                      <a16:colId xmlns:a16="http://schemas.microsoft.com/office/drawing/2014/main" val="2272873091"/>
                    </a:ext>
                  </a:extLst>
                </a:gridCol>
                <a:gridCol w="1680728">
                  <a:extLst>
                    <a:ext uri="{9D8B030D-6E8A-4147-A177-3AD203B41FA5}">
                      <a16:colId xmlns:a16="http://schemas.microsoft.com/office/drawing/2014/main" val="260059721"/>
                    </a:ext>
                  </a:extLst>
                </a:gridCol>
              </a:tblGrid>
              <a:tr h="82755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239" marR="117107" marT="117107" marB="11710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none" spc="0">
                          <a:solidFill>
                            <a:schemeClr val="tx1"/>
                          </a:solidFill>
                        </a:rPr>
                        <a:t>Predicted Non-Fraud (0)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239" marR="117107" marT="117107" marB="11710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none" spc="0">
                          <a:solidFill>
                            <a:schemeClr val="tx1"/>
                          </a:solidFill>
                        </a:rPr>
                        <a:t>Predicted Fraud (1)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239" marR="117107" marT="117107" marB="11710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48053"/>
                  </a:ext>
                </a:extLst>
              </a:tr>
              <a:tr h="8275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none" spc="0">
                          <a:solidFill>
                            <a:schemeClr val="tx1"/>
                          </a:solidFill>
                        </a:rPr>
                        <a:t>Actual Non-Fraud (0)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239" marR="117107" marT="117107" marB="11710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168,763 (True Negative)</a:t>
                      </a:r>
                    </a:p>
                  </a:txBody>
                  <a:tcPr marL="152239" marR="117107" marT="117107" marB="11710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7,470 (False Positive)</a:t>
                      </a:r>
                    </a:p>
                  </a:txBody>
                  <a:tcPr marL="152239" marR="117107" marT="117107" marB="11710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959290"/>
                  </a:ext>
                </a:extLst>
              </a:tr>
              <a:tr h="8275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none" spc="0">
                          <a:solidFill>
                            <a:schemeClr val="tx1"/>
                          </a:solidFill>
                        </a:rPr>
                        <a:t>Actual Fraud (1)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2239" marR="117107" marT="117107" marB="11710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60 (False Negative)</a:t>
                      </a:r>
                    </a:p>
                  </a:txBody>
                  <a:tcPr marL="152239" marR="117107" marT="117107" marB="11710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2,100 (True Positive)</a:t>
                      </a:r>
                    </a:p>
                  </a:txBody>
                  <a:tcPr marL="152239" marR="117107" marT="117107" marB="11710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87444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034774-D1CB-5218-E8C0-94A4EBD1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27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25A3A-14D1-64E3-93F3-AE01CECB5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Models</a:t>
            </a:r>
            <a:r>
              <a:rPr lang="en-US" sz="5000" b="1"/>
              <a:t> </a:t>
            </a:r>
            <a:r>
              <a:rPr lang="en-US" sz="5000"/>
              <a:t>Comparison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ADDA1-1C33-AF52-7F86-AFEDE77D6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500" dirty="0"/>
              <a:t>We evaluated </a:t>
            </a:r>
            <a:r>
              <a:rPr lang="en-US" sz="1500" dirty="0" err="1"/>
              <a:t>XGBoost</a:t>
            </a:r>
            <a:r>
              <a:rPr lang="en-US" sz="1500" dirty="0"/>
              <a:t>, Random Forest, and Logistic Regression using Accuracy, Precision, Recall, F1-score, and ROC-AUC.</a:t>
            </a:r>
          </a:p>
          <a:p>
            <a:r>
              <a:rPr lang="en-US" sz="1500" dirty="0"/>
              <a:t>Recall is high across all models (good at catching fraud), but precision is low (many false positives).</a:t>
            </a:r>
          </a:p>
          <a:p>
            <a:r>
              <a:rPr lang="en-US" sz="1500" dirty="0"/>
              <a:t>Random Forest balances slightly better precision and F1 compared to </a:t>
            </a:r>
            <a:r>
              <a:rPr lang="en-US" sz="1500" dirty="0" err="1"/>
              <a:t>XGBoost</a:t>
            </a:r>
            <a:r>
              <a:rPr lang="en-US" sz="1500" dirty="0"/>
              <a:t>/</a:t>
            </a:r>
            <a:r>
              <a:rPr lang="en-US" sz="1500" dirty="0" err="1"/>
              <a:t>LogReg</a:t>
            </a:r>
            <a:r>
              <a:rPr lang="en-US" sz="1500" dirty="0"/>
              <a:t>.</a:t>
            </a:r>
          </a:p>
          <a:p>
            <a:r>
              <a:rPr lang="en-US" sz="1500" dirty="0" err="1"/>
              <a:t>XGBoost</a:t>
            </a:r>
            <a:r>
              <a:rPr lang="en-US" sz="1500" dirty="0"/>
              <a:t> and Logistic Regression achieved the highest ROC-AUC (~0.997), showing strong separation ability.</a:t>
            </a:r>
          </a:p>
          <a:p>
            <a:r>
              <a:rPr lang="en-US" sz="1500" dirty="0"/>
              <a:t>Using Top 15 Features in </a:t>
            </a:r>
            <a:r>
              <a:rPr lang="en-US" sz="1500" dirty="0" err="1"/>
              <a:t>XGBoost</a:t>
            </a:r>
            <a:r>
              <a:rPr lang="en-US" sz="1500" dirty="0"/>
              <a:t> reduced precision/F1 — showing that dropping too many variables hurt predictive power.</a:t>
            </a:r>
          </a:p>
          <a:p>
            <a:endParaRPr lang="en-US" sz="1500" dirty="0"/>
          </a:p>
          <a:p>
            <a:endParaRPr lang="en-US" sz="15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E8FCFE-745E-2D1B-4DDA-3741010E3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863307"/>
              </p:ext>
            </p:extLst>
          </p:nvPr>
        </p:nvGraphicFramePr>
        <p:xfrm>
          <a:off x="6099048" y="2194886"/>
          <a:ext cx="5458970" cy="246823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68548">
                  <a:extLst>
                    <a:ext uri="{9D8B030D-6E8A-4147-A177-3AD203B41FA5}">
                      <a16:colId xmlns:a16="http://schemas.microsoft.com/office/drawing/2014/main" val="2707113316"/>
                    </a:ext>
                  </a:extLst>
                </a:gridCol>
                <a:gridCol w="984930">
                  <a:extLst>
                    <a:ext uri="{9D8B030D-6E8A-4147-A177-3AD203B41FA5}">
                      <a16:colId xmlns:a16="http://schemas.microsoft.com/office/drawing/2014/main" val="4276410170"/>
                    </a:ext>
                  </a:extLst>
                </a:gridCol>
                <a:gridCol w="996866">
                  <a:extLst>
                    <a:ext uri="{9D8B030D-6E8A-4147-A177-3AD203B41FA5}">
                      <a16:colId xmlns:a16="http://schemas.microsoft.com/office/drawing/2014/main" val="3539509923"/>
                    </a:ext>
                  </a:extLst>
                </a:gridCol>
                <a:gridCol w="996866">
                  <a:extLst>
                    <a:ext uri="{9D8B030D-6E8A-4147-A177-3AD203B41FA5}">
                      <a16:colId xmlns:a16="http://schemas.microsoft.com/office/drawing/2014/main" val="2653489251"/>
                    </a:ext>
                  </a:extLst>
                </a:gridCol>
                <a:gridCol w="996866">
                  <a:extLst>
                    <a:ext uri="{9D8B030D-6E8A-4147-A177-3AD203B41FA5}">
                      <a16:colId xmlns:a16="http://schemas.microsoft.com/office/drawing/2014/main" val="3959491089"/>
                    </a:ext>
                  </a:extLst>
                </a:gridCol>
                <a:gridCol w="614894">
                  <a:extLst>
                    <a:ext uri="{9D8B030D-6E8A-4147-A177-3AD203B41FA5}">
                      <a16:colId xmlns:a16="http://schemas.microsoft.com/office/drawing/2014/main" val="2887289920"/>
                    </a:ext>
                  </a:extLst>
                </a:gridCol>
              </a:tblGrid>
              <a:tr h="55667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 marL="49915" marR="73786" marT="14262" marB="106961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Accuracy</a:t>
                      </a:r>
                    </a:p>
                  </a:txBody>
                  <a:tcPr marL="49915" marR="73786" marT="14262" marB="1069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Precision (Fraud=1)</a:t>
                      </a:r>
                    </a:p>
                  </a:txBody>
                  <a:tcPr marL="49915" marR="73786" marT="14262" marB="1069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Recall (Fraud=1)</a:t>
                      </a:r>
                    </a:p>
                  </a:txBody>
                  <a:tcPr marL="49915" marR="73786" marT="14262" marB="1069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F1-score (Fraud=1)</a:t>
                      </a:r>
                    </a:p>
                  </a:txBody>
                  <a:tcPr marL="49915" marR="73786" marT="14262" marB="1069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 cap="none" spc="0">
                          <a:solidFill>
                            <a:schemeClr val="tx1"/>
                          </a:solidFill>
                        </a:rPr>
                        <a:t>ROC-AUC</a:t>
                      </a:r>
                    </a:p>
                  </a:txBody>
                  <a:tcPr marL="49915" marR="73786" marT="14262" marB="10696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095912"/>
                  </a:ext>
                </a:extLst>
              </a:tr>
              <a:tr h="442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cap="none" spc="0">
                          <a:solidFill>
                            <a:schemeClr val="tx1"/>
                          </a:solidFill>
                        </a:rPr>
                        <a:t>XGBoost (All Features)</a:t>
                      </a:r>
                      <a:endParaRPr lang="en-US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9915" marR="73786" marT="14262" marB="106961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97.6%</a:t>
                      </a:r>
                    </a:p>
                  </a:txBody>
                  <a:tcPr marL="49915" marR="73786" marT="14262" marB="1069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0.33</a:t>
                      </a:r>
                    </a:p>
                  </a:txBody>
                  <a:tcPr marL="49915" marR="73786" marT="14262" marB="1069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cap="none" spc="0">
                          <a:solidFill>
                            <a:schemeClr val="tx1"/>
                          </a:solidFill>
                        </a:rPr>
                        <a:t>0.97</a:t>
                      </a:r>
                      <a:endParaRPr lang="en-US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9915" marR="73786" marT="14262" marB="1069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0.49</a:t>
                      </a:r>
                    </a:p>
                  </a:txBody>
                  <a:tcPr marL="49915" marR="73786" marT="14262" marB="1069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cap="none" spc="0">
                          <a:solidFill>
                            <a:schemeClr val="tx1"/>
                          </a:solidFill>
                        </a:rPr>
                        <a:t>0.997</a:t>
                      </a:r>
                      <a:endParaRPr lang="en-US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9915" marR="73786" marT="14262" marB="1069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7653913"/>
                  </a:ext>
                </a:extLst>
              </a:tr>
              <a:tr h="5853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cap="none" spc="0">
                          <a:solidFill>
                            <a:schemeClr val="tx1"/>
                          </a:solidFill>
                        </a:rPr>
                        <a:t>XGBoost (Top 15 Features)</a:t>
                      </a:r>
                      <a:endParaRPr lang="en-US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9915" marR="73786" marT="14262" marB="106961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 dirty="0">
                          <a:solidFill>
                            <a:schemeClr val="tx1"/>
                          </a:solidFill>
                        </a:rPr>
                        <a:t>96.0%</a:t>
                      </a:r>
                    </a:p>
                  </a:txBody>
                  <a:tcPr marL="49915" marR="73786" marT="14262" marB="1069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0.22</a:t>
                      </a:r>
                    </a:p>
                  </a:txBody>
                  <a:tcPr marL="49915" marR="73786" marT="14262" marB="1069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cap="none" spc="0">
                          <a:solidFill>
                            <a:schemeClr val="tx1"/>
                          </a:solidFill>
                        </a:rPr>
                        <a:t>0.97</a:t>
                      </a:r>
                      <a:endParaRPr lang="en-US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9915" marR="73786" marT="14262" marB="1069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0.36</a:t>
                      </a:r>
                    </a:p>
                  </a:txBody>
                  <a:tcPr marL="49915" marR="73786" marT="14262" marB="1069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0.995</a:t>
                      </a:r>
                    </a:p>
                  </a:txBody>
                  <a:tcPr marL="49915" marR="73786" marT="14262" marB="1069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1811"/>
                  </a:ext>
                </a:extLst>
              </a:tr>
              <a:tr h="442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cap="none" spc="0">
                          <a:solidFill>
                            <a:schemeClr val="tx1"/>
                          </a:solidFill>
                        </a:rPr>
                        <a:t>Random Forest</a:t>
                      </a:r>
                      <a:endParaRPr lang="en-US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9915" marR="73786" marT="14262" marB="106961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cap="none" spc="0">
                          <a:solidFill>
                            <a:schemeClr val="tx1"/>
                          </a:solidFill>
                        </a:rPr>
                        <a:t>98.1%</a:t>
                      </a:r>
                      <a:endParaRPr lang="en-US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9915" marR="73786" marT="14262" marB="1069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0.38</a:t>
                      </a:r>
                    </a:p>
                  </a:txBody>
                  <a:tcPr marL="49915" marR="73786" marT="14262" marB="1069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0.91</a:t>
                      </a:r>
                    </a:p>
                  </a:txBody>
                  <a:tcPr marL="49915" marR="73786" marT="14262" marB="1069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cap="none" spc="0">
                          <a:solidFill>
                            <a:schemeClr val="tx1"/>
                          </a:solidFill>
                        </a:rPr>
                        <a:t>0.54</a:t>
                      </a:r>
                      <a:endParaRPr lang="en-US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9915" marR="73786" marT="14262" marB="1069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0.986</a:t>
                      </a:r>
                    </a:p>
                  </a:txBody>
                  <a:tcPr marL="49915" marR="73786" marT="14262" marB="1069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359204"/>
                  </a:ext>
                </a:extLst>
              </a:tr>
              <a:tr h="442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cap="none" spc="0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  <a:endParaRPr lang="en-US" sz="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9915" marR="73786" marT="14262" marB="106961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97.5%</a:t>
                      </a:r>
                    </a:p>
                  </a:txBody>
                  <a:tcPr marL="49915" marR="73786" marT="14262" marB="1069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0.32</a:t>
                      </a:r>
                    </a:p>
                  </a:txBody>
                  <a:tcPr marL="49915" marR="73786" marT="14262" marB="1069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cap="none" spc="0">
                          <a:solidFill>
                            <a:schemeClr val="tx1"/>
                          </a:solidFill>
                        </a:rPr>
                        <a:t>0.98</a:t>
                      </a:r>
                      <a:endParaRPr lang="en-US" sz="9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9915" marR="73786" marT="14262" marB="1069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cap="none" spc="0">
                          <a:solidFill>
                            <a:schemeClr val="tx1"/>
                          </a:solidFill>
                        </a:rPr>
                        <a:t>0.48</a:t>
                      </a:r>
                    </a:p>
                  </a:txBody>
                  <a:tcPr marL="49915" marR="73786" marT="14262" marB="1069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900" b="1" cap="none" spc="0" dirty="0">
                          <a:solidFill>
                            <a:schemeClr val="tx1"/>
                          </a:solidFill>
                        </a:rPr>
                        <a:t>0.997</a:t>
                      </a:r>
                      <a:endParaRPr lang="en-US" sz="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9915" marR="73786" marT="14262" marB="1069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62168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32C81-8FF3-95C2-E956-55B842AE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23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67F3-9D93-A3F8-4DBF-D5936A230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O" dirty="0"/>
              <a:t>Business Impact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07519-51CF-ABFE-C559-682F7CEE6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dirty="0"/>
              <a:t>The Core Trade-Off: Security vs. Convenience</a:t>
            </a:r>
          </a:p>
          <a:p>
            <a:r>
              <a:rPr lang="en-US" dirty="0"/>
              <a:t>In fraud detection, every model must balance two competing priorities: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Catching Fraud (Recall):</a:t>
            </a:r>
            <a:r>
              <a:rPr lang="en-US" dirty="0"/>
              <a:t> Preventing financial loss by identifying as many fraudulent transactions as possible.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Avoiding False Alarms (Precision):</a:t>
            </a:r>
            <a:r>
              <a:rPr lang="en-US" dirty="0"/>
              <a:t> Ensuring legitimate customers are not inconvenienced by having their transactions blocked.</a:t>
            </a:r>
          </a:p>
          <a:p>
            <a:r>
              <a:rPr lang="en-US" b="1" dirty="0"/>
              <a:t>Our Strategic Decision: Prioritize Security</a:t>
            </a:r>
            <a:endParaRPr lang="en-US" dirty="0"/>
          </a:p>
          <a:p>
            <a:pPr lvl="1"/>
            <a:r>
              <a:rPr lang="en-US" dirty="0"/>
              <a:t>Given the high financial and reputational cost of a single missed fraud, we have made a deliberate business decision to prioritize security. Our strategy is to accept a higher rate of false alarms as an acceptable cost to achieve the lowest possible fraud loss.</a:t>
            </a:r>
          </a:p>
          <a:p>
            <a:r>
              <a:rPr lang="en-US" b="1" dirty="0"/>
              <a:t>Impact of Our Recommended Model (Logistic Regression)</a:t>
            </a:r>
            <a:endParaRPr lang="en-US" dirty="0"/>
          </a:p>
          <a:p>
            <a:r>
              <a:rPr lang="en-US" b="1" dirty="0"/>
              <a:t>Financial Impact (Positive):</a:t>
            </a:r>
            <a:endParaRPr lang="en-US" dirty="0"/>
          </a:p>
          <a:p>
            <a:pPr lvl="1"/>
            <a:r>
              <a:rPr lang="en-US" dirty="0"/>
              <a:t>By catching </a:t>
            </a:r>
            <a:r>
              <a:rPr lang="en-US" b="1" dirty="0"/>
              <a:t>98% of all fraudulent activity</a:t>
            </a:r>
            <a:r>
              <a:rPr lang="en-US" dirty="0"/>
              <a:t>, the model will drastically reduce direct financial losses. This represents a significant and immediate return on investment.</a:t>
            </a:r>
          </a:p>
          <a:p>
            <a:r>
              <a:rPr lang="en-US" b="1" dirty="0"/>
              <a:t>Operational Impact (Manageable):</a:t>
            </a:r>
            <a:endParaRPr lang="en-US" dirty="0"/>
          </a:p>
          <a:p>
            <a:pPr lvl="1"/>
            <a:r>
              <a:rPr lang="en-US" dirty="0"/>
              <a:t>The model will produce more alerts for the fraud investigation team to review.</a:t>
            </a:r>
          </a:p>
          <a:p>
            <a:pPr lvl="1"/>
            <a:r>
              <a:rPr lang="en-US" b="1" dirty="0"/>
              <a:t>Mitigation:</a:t>
            </a:r>
            <a:r>
              <a:rPr lang="en-US" dirty="0"/>
              <a:t> We can use the model's probability scores to create a tiered alert system, allowing the team to focus on the highest-risk transactions first, improving efficiency.</a:t>
            </a:r>
          </a:p>
          <a:p>
            <a:r>
              <a:rPr lang="en-US" b="1" dirty="0"/>
              <a:t>Customer Impact (Controlled):</a:t>
            </a:r>
            <a:endParaRPr lang="en-US" dirty="0"/>
          </a:p>
          <a:p>
            <a:pPr lvl="1"/>
            <a:r>
              <a:rPr lang="en-US" dirty="0"/>
              <a:t>A higher number of legitimate transactions will be flagged for review.</a:t>
            </a:r>
          </a:p>
          <a:p>
            <a:pPr lvl="1"/>
            <a:r>
              <a:rPr lang="en-US" b="1" dirty="0"/>
              <a:t>Mitigation:</a:t>
            </a:r>
            <a:r>
              <a:rPr lang="en-US" dirty="0"/>
              <a:t> This can be managed through clear customer communication and a streamlined, rapid review process to minimize disruption. The long-term benefit of enhanced security protects and builds customer trust.</a:t>
            </a:r>
          </a:p>
          <a:p>
            <a:endParaRPr lang="en-J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2B37D-25AD-D19D-3C1F-2FC52E346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5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02DCE324-3489-F94F-8401-23F0341EA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40" r="15969" b="332"/>
          <a:stretch>
            <a:fillRect/>
          </a:stretch>
        </p:blipFill>
        <p:spPr>
          <a:xfrm>
            <a:off x="5593976" y="0"/>
            <a:ext cx="6064624" cy="6248400"/>
          </a:xfrm>
          <a:custGeom>
            <a:avLst/>
            <a:gdLst>
              <a:gd name="connsiteX0" fmla="*/ 0 w 6064624"/>
              <a:gd name="connsiteY0" fmla="*/ 0 h 6248400"/>
              <a:gd name="connsiteX1" fmla="*/ 6064624 w 6064624"/>
              <a:gd name="connsiteY1" fmla="*/ 0 h 6248400"/>
              <a:gd name="connsiteX2" fmla="*/ 6064624 w 6064624"/>
              <a:gd name="connsiteY2" fmla="*/ 5976887 h 6248400"/>
              <a:gd name="connsiteX3" fmla="*/ 5793111 w 6064624"/>
              <a:gd name="connsiteY3" fmla="*/ 6248400 h 6248400"/>
              <a:gd name="connsiteX4" fmla="*/ 271513 w 6064624"/>
              <a:gd name="connsiteY4" fmla="*/ 6248400 h 6248400"/>
              <a:gd name="connsiteX5" fmla="*/ 0 w 6064624"/>
              <a:gd name="connsiteY5" fmla="*/ 5976887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64624" h="6248400">
                <a:moveTo>
                  <a:pt x="0" y="0"/>
                </a:moveTo>
                <a:lnTo>
                  <a:pt x="6064624" y="0"/>
                </a:lnTo>
                <a:lnTo>
                  <a:pt x="6064624" y="5976887"/>
                </a:lnTo>
                <a:cubicBezTo>
                  <a:pt x="6064624" y="6126839"/>
                  <a:pt x="5943063" y="6248400"/>
                  <a:pt x="5793111" y="6248400"/>
                </a:cubicBezTo>
                <a:lnTo>
                  <a:pt x="271513" y="6248400"/>
                </a:lnTo>
                <a:cubicBezTo>
                  <a:pt x="121561" y="6248400"/>
                  <a:pt x="0" y="6126839"/>
                  <a:pt x="0" y="5976887"/>
                </a:cubicBezTo>
                <a:close/>
              </a:path>
            </a:pathLst>
          </a:custGeom>
        </p:spPr>
      </p:pic>
      <p:sp>
        <p:nvSpPr>
          <p:cNvPr id="3" name="Round Same Side Corner Rectangle 2">
            <a:extLst>
              <a:ext uri="{FF2B5EF4-FFF2-40B4-BE49-F238E27FC236}">
                <a16:creationId xmlns:a16="http://schemas.microsoft.com/office/drawing/2014/main" id="{4F244056-DAF4-BE43-8BD7-29B638BD52DC}"/>
              </a:ext>
            </a:extLst>
          </p:cNvPr>
          <p:cNvSpPr/>
          <p:nvPr/>
        </p:nvSpPr>
        <p:spPr>
          <a:xfrm flipV="1">
            <a:off x="5593976" y="0"/>
            <a:ext cx="6064624" cy="6248400"/>
          </a:xfrm>
          <a:prstGeom prst="round2SameRect">
            <a:avLst>
              <a:gd name="adj1" fmla="val 4477"/>
              <a:gd name="adj2" fmla="val 0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62C9D8B-AC08-0142-8760-761F0515BB57}"/>
              </a:ext>
            </a:extLst>
          </p:cNvPr>
          <p:cNvGrpSpPr/>
          <p:nvPr/>
        </p:nvGrpSpPr>
        <p:grpSpPr>
          <a:xfrm>
            <a:off x="1985682" y="842427"/>
            <a:ext cx="1363141" cy="1363145"/>
            <a:chOff x="4119563" y="3255963"/>
            <a:chExt cx="346075" cy="346076"/>
          </a:xfrm>
        </p:grpSpPr>
        <p:sp>
          <p:nvSpPr>
            <p:cNvPr id="5" name="Rectangle 88">
              <a:extLst>
                <a:ext uri="{FF2B5EF4-FFF2-40B4-BE49-F238E27FC236}">
                  <a16:creationId xmlns:a16="http://schemas.microsoft.com/office/drawing/2014/main" id="{772525C6-8A9A-0942-816B-202729324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9563" y="3360738"/>
              <a:ext cx="136525" cy="241300"/>
            </a:xfrm>
            <a:prstGeom prst="rect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9">
              <a:extLst>
                <a:ext uri="{FF2B5EF4-FFF2-40B4-BE49-F238E27FC236}">
                  <a16:creationId xmlns:a16="http://schemas.microsoft.com/office/drawing/2014/main" id="{82594EE2-0141-6C41-9077-1C6740FB0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5438" y="3300413"/>
              <a:ext cx="104775" cy="60325"/>
            </a:xfrm>
            <a:prstGeom prst="rect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Line 90">
              <a:extLst>
                <a:ext uri="{FF2B5EF4-FFF2-40B4-BE49-F238E27FC236}">
                  <a16:creationId xmlns:a16="http://schemas.microsoft.com/office/drawing/2014/main" id="{3F85EF0F-A13F-F742-B69C-F29CB91C75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79888" y="3255963"/>
              <a:ext cx="0" cy="44450"/>
            </a:xfrm>
            <a:prstGeom prst="line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91">
              <a:extLst>
                <a:ext uri="{FF2B5EF4-FFF2-40B4-BE49-F238E27FC236}">
                  <a16:creationId xmlns:a16="http://schemas.microsoft.com/office/drawing/2014/main" id="{DFA3C729-6DCE-7E4A-878E-409656862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863" y="3390901"/>
              <a:ext cx="104775" cy="211138"/>
            </a:xfrm>
            <a:prstGeom prst="rect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92">
              <a:extLst>
                <a:ext uri="{FF2B5EF4-FFF2-40B4-BE49-F238E27FC236}">
                  <a16:creationId xmlns:a16="http://schemas.microsoft.com/office/drawing/2014/main" id="{75DB9B9D-2C10-7E4C-B50C-398A862AB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5151" y="3346451"/>
              <a:ext cx="76200" cy="44450"/>
            </a:xfrm>
            <a:prstGeom prst="rect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Line 93">
              <a:extLst>
                <a:ext uri="{FF2B5EF4-FFF2-40B4-BE49-F238E27FC236}">
                  <a16:creationId xmlns:a16="http://schemas.microsoft.com/office/drawing/2014/main" id="{42714CDF-1169-A34C-86BA-3F7DD16DE5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6088" y="3451226"/>
              <a:ext cx="104775" cy="0"/>
            </a:xfrm>
            <a:prstGeom prst="line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94">
              <a:extLst>
                <a:ext uri="{FF2B5EF4-FFF2-40B4-BE49-F238E27FC236}">
                  <a16:creationId xmlns:a16="http://schemas.microsoft.com/office/drawing/2014/main" id="{F061C817-0D84-9448-B747-28C9E2584F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6088" y="3602038"/>
              <a:ext cx="104775" cy="0"/>
            </a:xfrm>
            <a:prstGeom prst="line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95">
              <a:extLst>
                <a:ext uri="{FF2B5EF4-FFF2-40B4-BE49-F238E27FC236}">
                  <a16:creationId xmlns:a16="http://schemas.microsoft.com/office/drawing/2014/main" id="{7884CCCE-402D-9E45-B89F-6296DFFB88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5601" y="3330576"/>
              <a:ext cx="44450" cy="0"/>
            </a:xfrm>
            <a:prstGeom prst="line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96">
              <a:extLst>
                <a:ext uri="{FF2B5EF4-FFF2-40B4-BE49-F238E27FC236}">
                  <a16:creationId xmlns:a16="http://schemas.microsoft.com/office/drawing/2014/main" id="{1FEFAC03-0D4A-E940-A4BD-01EB765AFB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9726" y="3390901"/>
              <a:ext cx="76200" cy="0"/>
            </a:xfrm>
            <a:prstGeom prst="line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97">
              <a:extLst>
                <a:ext uri="{FF2B5EF4-FFF2-40B4-BE49-F238E27FC236}">
                  <a16:creationId xmlns:a16="http://schemas.microsoft.com/office/drawing/2014/main" id="{499A3551-691A-334C-BEB4-753EDFAD11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9726" y="3421063"/>
              <a:ext cx="76200" cy="0"/>
            </a:xfrm>
            <a:prstGeom prst="line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98">
              <a:extLst>
                <a:ext uri="{FF2B5EF4-FFF2-40B4-BE49-F238E27FC236}">
                  <a16:creationId xmlns:a16="http://schemas.microsoft.com/office/drawing/2014/main" id="{6EEFC25A-4B7D-9242-B45E-62B00B5AEE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9726" y="3451226"/>
              <a:ext cx="76200" cy="0"/>
            </a:xfrm>
            <a:prstGeom prst="line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99">
              <a:extLst>
                <a:ext uri="{FF2B5EF4-FFF2-40B4-BE49-F238E27FC236}">
                  <a16:creationId xmlns:a16="http://schemas.microsoft.com/office/drawing/2014/main" id="{2EED0396-E37A-3544-AD08-F7D5A8D805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9726" y="3481388"/>
              <a:ext cx="76200" cy="0"/>
            </a:xfrm>
            <a:prstGeom prst="line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100">
              <a:extLst>
                <a:ext uri="{FF2B5EF4-FFF2-40B4-BE49-F238E27FC236}">
                  <a16:creationId xmlns:a16="http://schemas.microsoft.com/office/drawing/2014/main" id="{D280E76E-56C2-1044-B513-F16C0A0A7A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9726" y="3511551"/>
              <a:ext cx="76200" cy="0"/>
            </a:xfrm>
            <a:prstGeom prst="line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Line 101">
              <a:extLst>
                <a:ext uri="{FF2B5EF4-FFF2-40B4-BE49-F238E27FC236}">
                  <a16:creationId xmlns:a16="http://schemas.microsoft.com/office/drawing/2014/main" id="{F671799F-557E-2248-B4FE-5466404306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9726" y="3541713"/>
              <a:ext cx="76200" cy="0"/>
            </a:xfrm>
            <a:prstGeom prst="line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Line 102">
              <a:extLst>
                <a:ext uri="{FF2B5EF4-FFF2-40B4-BE49-F238E27FC236}">
                  <a16:creationId xmlns:a16="http://schemas.microsoft.com/office/drawing/2014/main" id="{C59D53AD-084E-7D4C-A463-902B52F202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026" y="3421063"/>
              <a:ext cx="44450" cy="0"/>
            </a:xfrm>
            <a:prstGeom prst="line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Line 103">
              <a:extLst>
                <a:ext uri="{FF2B5EF4-FFF2-40B4-BE49-F238E27FC236}">
                  <a16:creationId xmlns:a16="http://schemas.microsoft.com/office/drawing/2014/main" id="{A2AE140E-F8F6-104F-B068-A5829C618B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026" y="3451226"/>
              <a:ext cx="44450" cy="0"/>
            </a:xfrm>
            <a:prstGeom prst="line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Line 104">
              <a:extLst>
                <a:ext uri="{FF2B5EF4-FFF2-40B4-BE49-F238E27FC236}">
                  <a16:creationId xmlns:a16="http://schemas.microsoft.com/office/drawing/2014/main" id="{D6411AF4-72F5-E247-BF8A-17026F2317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026" y="3481388"/>
              <a:ext cx="44450" cy="0"/>
            </a:xfrm>
            <a:prstGeom prst="line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Line 105">
              <a:extLst>
                <a:ext uri="{FF2B5EF4-FFF2-40B4-BE49-F238E27FC236}">
                  <a16:creationId xmlns:a16="http://schemas.microsoft.com/office/drawing/2014/main" id="{76A113DD-2C06-2946-B2BE-41C140FFCC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026" y="3511551"/>
              <a:ext cx="44450" cy="0"/>
            </a:xfrm>
            <a:prstGeom prst="line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Line 106">
              <a:extLst>
                <a:ext uri="{FF2B5EF4-FFF2-40B4-BE49-F238E27FC236}">
                  <a16:creationId xmlns:a16="http://schemas.microsoft.com/office/drawing/2014/main" id="{2842528E-3B39-D845-9DF4-10B443A9F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026" y="3541713"/>
              <a:ext cx="44450" cy="0"/>
            </a:xfrm>
            <a:prstGeom prst="line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Line 107">
              <a:extLst>
                <a:ext uri="{FF2B5EF4-FFF2-40B4-BE49-F238E27FC236}">
                  <a16:creationId xmlns:a16="http://schemas.microsoft.com/office/drawing/2014/main" id="{97622B05-8CB2-8C4B-AC44-4A17F750BD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251" y="3481388"/>
              <a:ext cx="44450" cy="0"/>
            </a:xfrm>
            <a:prstGeom prst="line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Line 108">
              <a:extLst>
                <a:ext uri="{FF2B5EF4-FFF2-40B4-BE49-F238E27FC236}">
                  <a16:creationId xmlns:a16="http://schemas.microsoft.com/office/drawing/2014/main" id="{07562A04-C93F-314A-B548-3E5C9AC673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251" y="3511551"/>
              <a:ext cx="44450" cy="0"/>
            </a:xfrm>
            <a:prstGeom prst="line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Line 109">
              <a:extLst>
                <a:ext uri="{FF2B5EF4-FFF2-40B4-BE49-F238E27FC236}">
                  <a16:creationId xmlns:a16="http://schemas.microsoft.com/office/drawing/2014/main" id="{134DD9D4-9765-ED49-8776-C1292BFA12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6251" y="3541713"/>
              <a:ext cx="44450" cy="0"/>
            </a:xfrm>
            <a:prstGeom prst="line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Rectangle 110">
              <a:extLst>
                <a:ext uri="{FF2B5EF4-FFF2-40B4-BE49-F238E27FC236}">
                  <a16:creationId xmlns:a16="http://schemas.microsoft.com/office/drawing/2014/main" id="{361618E4-25EA-B44F-A1A8-BE3165268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5601" y="3571876"/>
              <a:ext cx="30163" cy="30163"/>
            </a:xfrm>
            <a:prstGeom prst="rect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Rectangle 111">
              <a:extLst>
                <a:ext uri="{FF2B5EF4-FFF2-40B4-BE49-F238E27FC236}">
                  <a16:creationId xmlns:a16="http://schemas.microsoft.com/office/drawing/2014/main" id="{C39B74AF-2C56-E64A-8361-0FC2E1F43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5313" y="3571876"/>
              <a:ext cx="30163" cy="30163"/>
            </a:xfrm>
            <a:prstGeom prst="rect">
              <a:avLst/>
            </a:prstGeom>
            <a:noFill/>
            <a:ln w="3175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EDCC5A5-6D16-A844-813F-E5F8A3BCAEBC}"/>
              </a:ext>
            </a:extLst>
          </p:cNvPr>
          <p:cNvSpPr/>
          <p:nvPr/>
        </p:nvSpPr>
        <p:spPr>
          <a:xfrm>
            <a:off x="533400" y="2975658"/>
            <a:ext cx="5711757" cy="2771488"/>
          </a:xfrm>
          <a:prstGeom prst="roundRect">
            <a:avLst>
              <a:gd name="adj" fmla="val 14130"/>
            </a:avLst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1783EC8-C109-468E-9346-F22E352FF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4DC94-17E9-6C4C-AC18-01998E8AAA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26384" y="3855105"/>
            <a:ext cx="3125788" cy="1000402"/>
          </a:xfrm>
        </p:spPr>
        <p:txBody>
          <a:bodyPr wrap="square" lIns="0" tIns="0" rIns="0" bIns="0">
            <a:spAutoFit/>
          </a:bodyPr>
          <a:lstStyle/>
          <a:p>
            <a:r>
              <a:rPr lang="en-US" sz="3600" dirty="0"/>
              <a:t>Introduction &amp; Objectives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A6DC30B-5804-404D-A8A9-38A6ED0BE23B}"/>
              </a:ext>
            </a:extLst>
          </p:cNvPr>
          <p:cNvCxnSpPr/>
          <p:nvPr/>
        </p:nvCxnSpPr>
        <p:spPr>
          <a:xfrm>
            <a:off x="2030816" y="2975661"/>
            <a:ext cx="583660" cy="0"/>
          </a:xfrm>
          <a:prstGeom prst="line">
            <a:avLst/>
          </a:prstGeom>
          <a:ln w="889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C93D16B-DDDA-3C47-8CC4-3701A7E524FA}"/>
              </a:ext>
            </a:extLst>
          </p:cNvPr>
          <p:cNvSpPr/>
          <p:nvPr/>
        </p:nvSpPr>
        <p:spPr>
          <a:xfrm>
            <a:off x="6328323" y="784865"/>
            <a:ext cx="4804796" cy="12311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Introduction</a:t>
            </a:r>
          </a:p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Fraud detection remains one of the most critical challenges for financial institutions, as fraudulent credit card transactions can lead to significant financial losses and erode customer trust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C3DEE8-023B-5A41-9C1D-4D207074B907}"/>
              </a:ext>
            </a:extLst>
          </p:cNvPr>
          <p:cNvCxnSpPr>
            <a:cxnSpLocks/>
          </p:cNvCxnSpPr>
          <p:nvPr/>
        </p:nvCxnSpPr>
        <p:spPr>
          <a:xfrm>
            <a:off x="6981870" y="2975658"/>
            <a:ext cx="4676730" cy="0"/>
          </a:xfrm>
          <a:prstGeom prst="line">
            <a:avLst/>
          </a:prstGeom>
          <a:ln>
            <a:solidFill>
              <a:srgbClr val="86B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5285F56-28D9-7E47-9ACF-28C5C31DC07A}"/>
              </a:ext>
            </a:extLst>
          </p:cNvPr>
          <p:cNvSpPr/>
          <p:nvPr/>
        </p:nvSpPr>
        <p:spPr>
          <a:xfrm>
            <a:off x="6620883" y="5211361"/>
            <a:ext cx="4804795" cy="2462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Approach: Data analysis → model training → evaluation.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4708BF7-D6F1-A657-BF0A-C3EFB3F90969}"/>
              </a:ext>
            </a:extLst>
          </p:cNvPr>
          <p:cNvSpPr/>
          <p:nvPr/>
        </p:nvSpPr>
        <p:spPr>
          <a:xfrm>
            <a:off x="6541180" y="3117187"/>
            <a:ext cx="4676729" cy="12311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Objective</a:t>
            </a:r>
          </a:p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 a machine learning model to detect fraudulent transactions, minimizing losses and protecting customers while keeping investigation workload manageable.</a:t>
            </a:r>
          </a:p>
        </p:txBody>
      </p:sp>
    </p:spTree>
    <p:extLst>
      <p:ext uri="{BB962C8B-B14F-4D97-AF65-F5344CB8AC3E}">
        <p14:creationId xmlns:p14="http://schemas.microsoft.com/office/powerpoint/2010/main" val="1958231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Business Impact – Fraud Model Trade-offs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5DF566-5F2F-2912-FA17-1DAAE25B5ED5}"/>
              </a:ext>
            </a:extLst>
          </p:cNvPr>
          <p:cNvSpPr txBox="1"/>
          <p:nvPr/>
        </p:nvSpPr>
        <p:spPr>
          <a:xfrm>
            <a:off x="438912" y="251261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Our fraud detection model proved highly effective, identifying 98% of all fraud cases with only 52 missed incidents.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This high recall not only strengthens customer protection but also demonstrates strong effectiveness in reducing financial risk.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Most importantly, the model prevented losses of 1.19 million JOD, with only 2.4 thousand JOD slipping through—a remarkable 99.8% of attempted fraud stopped by value.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While 68% of alerts were false positives, they represent a manageable operational cost, as investigating additional cases is far less costly than missing even a single fraud.</a:t>
            </a:r>
          </a:p>
        </p:txBody>
      </p:sp>
      <p:pic>
        <p:nvPicPr>
          <p:cNvPr id="21" name="Picture 20" descr="A green rectangular box with white text&#10;&#10;AI-generated content may be incorrect.">
            <a:extLst>
              <a:ext uri="{FF2B5EF4-FFF2-40B4-BE49-F238E27FC236}">
                <a16:creationId xmlns:a16="http://schemas.microsoft.com/office/drawing/2014/main" id="{1F0F2D08-B058-B6D2-C9CC-47D8526DF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56" y="880686"/>
            <a:ext cx="5138928" cy="2017027"/>
          </a:xfrm>
          <a:prstGeom prst="rect">
            <a:avLst/>
          </a:prstGeom>
        </p:spPr>
      </p:pic>
      <p:pic>
        <p:nvPicPr>
          <p:cNvPr id="13" name="Picture 12" descr="A blue square with white text&#10;&#10;AI-generated content may be incorrect.">
            <a:extLst>
              <a:ext uri="{FF2B5EF4-FFF2-40B4-BE49-F238E27FC236}">
                <a16:creationId xmlns:a16="http://schemas.microsoft.com/office/drawing/2014/main" id="{C277D783-ECA6-2460-6050-C7E5CF10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56" y="3792086"/>
            <a:ext cx="5138928" cy="20170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9045" y="2208179"/>
            <a:ext cx="4834485" cy="3982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FF997-22A6-8246-A5D5-F700E5CB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outcomes &amp; Recommendations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A752D-1BCA-4203-BBCD-4A6E3F70D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B14D484F-C334-7C4B-8E00-D69BBF22FA32}"/>
              </a:ext>
            </a:extLst>
          </p:cNvPr>
          <p:cNvSpPr/>
          <p:nvPr/>
        </p:nvSpPr>
        <p:spPr>
          <a:xfrm>
            <a:off x="0" y="1733550"/>
            <a:ext cx="6096000" cy="4152900"/>
          </a:xfrm>
          <a:custGeom>
            <a:avLst/>
            <a:gdLst>
              <a:gd name="connsiteX0" fmla="*/ 0 w 6096000"/>
              <a:gd name="connsiteY0" fmla="*/ 0 h 4152900"/>
              <a:gd name="connsiteX1" fmla="*/ 5779757 w 6096000"/>
              <a:gd name="connsiteY1" fmla="*/ 0 h 4152900"/>
              <a:gd name="connsiteX2" fmla="*/ 6096000 w 6096000"/>
              <a:gd name="connsiteY2" fmla="*/ 316243 h 4152900"/>
              <a:gd name="connsiteX3" fmla="*/ 6096000 w 6096000"/>
              <a:gd name="connsiteY3" fmla="*/ 3836657 h 4152900"/>
              <a:gd name="connsiteX4" fmla="*/ 5779757 w 6096000"/>
              <a:gd name="connsiteY4" fmla="*/ 4152900 h 4152900"/>
              <a:gd name="connsiteX5" fmla="*/ 0 w 6096000"/>
              <a:gd name="connsiteY5" fmla="*/ 415290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4152900">
                <a:moveTo>
                  <a:pt x="0" y="0"/>
                </a:moveTo>
                <a:lnTo>
                  <a:pt x="5779757" y="0"/>
                </a:lnTo>
                <a:cubicBezTo>
                  <a:pt x="5954413" y="0"/>
                  <a:pt x="6096000" y="141587"/>
                  <a:pt x="6096000" y="316243"/>
                </a:cubicBezTo>
                <a:lnTo>
                  <a:pt x="6096000" y="3836657"/>
                </a:lnTo>
                <a:cubicBezTo>
                  <a:pt x="6096000" y="4011313"/>
                  <a:pt x="5954413" y="4152900"/>
                  <a:pt x="5779757" y="4152900"/>
                </a:cubicBezTo>
                <a:lnTo>
                  <a:pt x="0" y="415290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EF472CC-A4F1-E140-92F1-B1BA16E24A4C}"/>
              </a:ext>
            </a:extLst>
          </p:cNvPr>
          <p:cNvSpPr/>
          <p:nvPr/>
        </p:nvSpPr>
        <p:spPr>
          <a:xfrm>
            <a:off x="533400" y="2052735"/>
            <a:ext cx="5562600" cy="802432"/>
          </a:xfrm>
          <a:custGeom>
            <a:avLst/>
            <a:gdLst>
              <a:gd name="connsiteX0" fmla="*/ 133741 w 5562600"/>
              <a:gd name="connsiteY0" fmla="*/ 0 h 802432"/>
              <a:gd name="connsiteX1" fmla="*/ 5562600 w 5562600"/>
              <a:gd name="connsiteY1" fmla="*/ 0 h 802432"/>
              <a:gd name="connsiteX2" fmla="*/ 5562600 w 5562600"/>
              <a:gd name="connsiteY2" fmla="*/ 802432 h 802432"/>
              <a:gd name="connsiteX3" fmla="*/ 133741 w 5562600"/>
              <a:gd name="connsiteY3" fmla="*/ 802432 h 802432"/>
              <a:gd name="connsiteX4" fmla="*/ 0 w 5562600"/>
              <a:gd name="connsiteY4" fmla="*/ 668691 h 802432"/>
              <a:gd name="connsiteX5" fmla="*/ 0 w 5562600"/>
              <a:gd name="connsiteY5" fmla="*/ 133741 h 802432"/>
              <a:gd name="connsiteX6" fmla="*/ 133741 w 5562600"/>
              <a:gd name="connsiteY6" fmla="*/ 0 h 80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0" h="802432">
                <a:moveTo>
                  <a:pt x="133741" y="0"/>
                </a:moveTo>
                <a:lnTo>
                  <a:pt x="5562600" y="0"/>
                </a:lnTo>
                <a:lnTo>
                  <a:pt x="5562600" y="802432"/>
                </a:lnTo>
                <a:lnTo>
                  <a:pt x="133741" y="802432"/>
                </a:lnTo>
                <a:cubicBezTo>
                  <a:pt x="59878" y="802432"/>
                  <a:pt x="0" y="742554"/>
                  <a:pt x="0" y="668691"/>
                </a:cubicBezTo>
                <a:lnTo>
                  <a:pt x="0" y="133741"/>
                </a:lnTo>
                <a:cubicBezTo>
                  <a:pt x="0" y="59878"/>
                  <a:pt x="59878" y="0"/>
                  <a:pt x="1337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9398179-0327-2C44-AE8F-0C8E76B31CB2}"/>
              </a:ext>
            </a:extLst>
          </p:cNvPr>
          <p:cNvSpPr/>
          <p:nvPr/>
        </p:nvSpPr>
        <p:spPr>
          <a:xfrm>
            <a:off x="6394939" y="2052735"/>
            <a:ext cx="5797061" cy="802432"/>
          </a:xfrm>
          <a:custGeom>
            <a:avLst/>
            <a:gdLst>
              <a:gd name="connsiteX0" fmla="*/ 133741 w 5797061"/>
              <a:gd name="connsiteY0" fmla="*/ 0 h 802432"/>
              <a:gd name="connsiteX1" fmla="*/ 368202 w 5797061"/>
              <a:gd name="connsiteY1" fmla="*/ 0 h 802432"/>
              <a:gd name="connsiteX2" fmla="*/ 5562600 w 5797061"/>
              <a:gd name="connsiteY2" fmla="*/ 0 h 802432"/>
              <a:gd name="connsiteX3" fmla="*/ 5797061 w 5797061"/>
              <a:gd name="connsiteY3" fmla="*/ 0 h 802432"/>
              <a:gd name="connsiteX4" fmla="*/ 5797061 w 5797061"/>
              <a:gd name="connsiteY4" fmla="*/ 802432 h 802432"/>
              <a:gd name="connsiteX5" fmla="*/ 5562600 w 5797061"/>
              <a:gd name="connsiteY5" fmla="*/ 802432 h 802432"/>
              <a:gd name="connsiteX6" fmla="*/ 368202 w 5797061"/>
              <a:gd name="connsiteY6" fmla="*/ 802432 h 802432"/>
              <a:gd name="connsiteX7" fmla="*/ 133741 w 5797061"/>
              <a:gd name="connsiteY7" fmla="*/ 802432 h 802432"/>
              <a:gd name="connsiteX8" fmla="*/ 0 w 5797061"/>
              <a:gd name="connsiteY8" fmla="*/ 668691 h 802432"/>
              <a:gd name="connsiteX9" fmla="*/ 0 w 5797061"/>
              <a:gd name="connsiteY9" fmla="*/ 133741 h 802432"/>
              <a:gd name="connsiteX10" fmla="*/ 133741 w 5797061"/>
              <a:gd name="connsiteY10" fmla="*/ 0 h 80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97061" h="802432">
                <a:moveTo>
                  <a:pt x="133741" y="0"/>
                </a:moveTo>
                <a:lnTo>
                  <a:pt x="368202" y="0"/>
                </a:lnTo>
                <a:lnTo>
                  <a:pt x="5562600" y="0"/>
                </a:lnTo>
                <a:lnTo>
                  <a:pt x="5797061" y="0"/>
                </a:lnTo>
                <a:lnTo>
                  <a:pt x="5797061" y="802432"/>
                </a:lnTo>
                <a:lnTo>
                  <a:pt x="5562600" y="802432"/>
                </a:lnTo>
                <a:lnTo>
                  <a:pt x="368202" y="802432"/>
                </a:lnTo>
                <a:lnTo>
                  <a:pt x="133741" y="802432"/>
                </a:lnTo>
                <a:cubicBezTo>
                  <a:pt x="59878" y="802432"/>
                  <a:pt x="0" y="742554"/>
                  <a:pt x="0" y="668691"/>
                </a:cubicBezTo>
                <a:lnTo>
                  <a:pt x="0" y="133741"/>
                </a:lnTo>
                <a:cubicBezTo>
                  <a:pt x="0" y="59878"/>
                  <a:pt x="59878" y="0"/>
                  <a:pt x="133741" y="0"/>
                </a:cubicBezTo>
                <a:close/>
              </a:path>
            </a:pathLst>
          </a:cu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1CA17-EBF3-0F46-8871-FC8A0C005483}"/>
              </a:ext>
            </a:extLst>
          </p:cNvPr>
          <p:cNvSpPr/>
          <p:nvPr/>
        </p:nvSpPr>
        <p:spPr>
          <a:xfrm>
            <a:off x="1323861" y="2330840"/>
            <a:ext cx="287677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ID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Key Outcomes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E50EF8-CCEE-6646-BF32-93F8989BF6CF}"/>
              </a:ext>
            </a:extLst>
          </p:cNvPr>
          <p:cNvSpPr/>
          <p:nvPr/>
        </p:nvSpPr>
        <p:spPr>
          <a:xfrm>
            <a:off x="7443308" y="2330840"/>
            <a:ext cx="3568401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Fraudulent transactions show distinct patterns in: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6634B7-4864-FB40-847D-5AC9C628536D}"/>
              </a:ext>
            </a:extLst>
          </p:cNvPr>
          <p:cNvSpPr/>
          <p:nvPr/>
        </p:nvSpPr>
        <p:spPr>
          <a:xfrm>
            <a:off x="1323861" y="3064539"/>
            <a:ext cx="418199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Built and evaluated multiple models (Logistic Regression, Random Forest, </a:t>
            </a:r>
            <a:r>
              <a:rPr lang="en-US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XGBoost</a:t>
            </a:r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338B5C-0E81-A142-AE52-5603E7B895CB}"/>
              </a:ext>
            </a:extLst>
          </p:cNvPr>
          <p:cNvSpPr/>
          <p:nvPr/>
        </p:nvSpPr>
        <p:spPr>
          <a:xfrm>
            <a:off x="784515" y="3095317"/>
            <a:ext cx="295728" cy="295728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DA494A77-764A-364E-9380-FA9F490FD331}"/>
              </a:ext>
            </a:extLst>
          </p:cNvPr>
          <p:cNvSpPr>
            <a:spLocks/>
          </p:cNvSpPr>
          <p:nvPr/>
        </p:nvSpPr>
        <p:spPr bwMode="auto">
          <a:xfrm>
            <a:off x="874127" y="3176440"/>
            <a:ext cx="116504" cy="133482"/>
          </a:xfrm>
          <a:custGeom>
            <a:avLst/>
            <a:gdLst>
              <a:gd name="T0" fmla="*/ 83 w 84"/>
              <a:gd name="T1" fmla="*/ 47 h 96"/>
              <a:gd name="T2" fmla="*/ 38 w 84"/>
              <a:gd name="T3" fmla="*/ 1 h 96"/>
              <a:gd name="T4" fmla="*/ 37 w 84"/>
              <a:gd name="T5" fmla="*/ 0 h 96"/>
              <a:gd name="T6" fmla="*/ 2 w 84"/>
              <a:gd name="T7" fmla="*/ 0 h 96"/>
              <a:gd name="T8" fmla="*/ 0 w 84"/>
              <a:gd name="T9" fmla="*/ 1 h 96"/>
              <a:gd name="T10" fmla="*/ 1 w 84"/>
              <a:gd name="T11" fmla="*/ 3 h 96"/>
              <a:gd name="T12" fmla="*/ 45 w 84"/>
              <a:gd name="T13" fmla="*/ 48 h 96"/>
              <a:gd name="T14" fmla="*/ 1 w 84"/>
              <a:gd name="T15" fmla="*/ 93 h 96"/>
              <a:gd name="T16" fmla="*/ 0 w 84"/>
              <a:gd name="T17" fmla="*/ 95 h 96"/>
              <a:gd name="T18" fmla="*/ 2 w 84"/>
              <a:gd name="T19" fmla="*/ 96 h 96"/>
              <a:gd name="T20" fmla="*/ 37 w 84"/>
              <a:gd name="T21" fmla="*/ 96 h 96"/>
              <a:gd name="T22" fmla="*/ 38 w 84"/>
              <a:gd name="T23" fmla="*/ 95 h 96"/>
              <a:gd name="T24" fmla="*/ 83 w 84"/>
              <a:gd name="T25" fmla="*/ 49 h 96"/>
              <a:gd name="T26" fmla="*/ 83 w 84"/>
              <a:gd name="T27" fmla="*/ 4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96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86F016-87D5-EE4F-A20B-6052A1A3E5A7}"/>
              </a:ext>
            </a:extLst>
          </p:cNvPr>
          <p:cNvSpPr/>
          <p:nvPr/>
        </p:nvSpPr>
        <p:spPr>
          <a:xfrm>
            <a:off x="1323861" y="3612467"/>
            <a:ext cx="4181994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Logistic Regression achieved the highest performance/ Accuracy with ROC-AUC ~0.997, strong fraud detection capability.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12689E-9BF1-6342-8CA4-8FD69256DFC3}"/>
              </a:ext>
            </a:extLst>
          </p:cNvPr>
          <p:cNvSpPr/>
          <p:nvPr/>
        </p:nvSpPr>
        <p:spPr>
          <a:xfrm>
            <a:off x="784515" y="3766354"/>
            <a:ext cx="295728" cy="295728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1BF408DF-3033-FF43-865F-0D1235320614}"/>
              </a:ext>
            </a:extLst>
          </p:cNvPr>
          <p:cNvSpPr>
            <a:spLocks/>
          </p:cNvSpPr>
          <p:nvPr/>
        </p:nvSpPr>
        <p:spPr bwMode="auto">
          <a:xfrm>
            <a:off x="874127" y="3847477"/>
            <a:ext cx="116504" cy="133482"/>
          </a:xfrm>
          <a:custGeom>
            <a:avLst/>
            <a:gdLst>
              <a:gd name="T0" fmla="*/ 83 w 84"/>
              <a:gd name="T1" fmla="*/ 47 h 96"/>
              <a:gd name="T2" fmla="*/ 38 w 84"/>
              <a:gd name="T3" fmla="*/ 1 h 96"/>
              <a:gd name="T4" fmla="*/ 37 w 84"/>
              <a:gd name="T5" fmla="*/ 0 h 96"/>
              <a:gd name="T6" fmla="*/ 2 w 84"/>
              <a:gd name="T7" fmla="*/ 0 h 96"/>
              <a:gd name="T8" fmla="*/ 0 w 84"/>
              <a:gd name="T9" fmla="*/ 1 h 96"/>
              <a:gd name="T10" fmla="*/ 1 w 84"/>
              <a:gd name="T11" fmla="*/ 3 h 96"/>
              <a:gd name="T12" fmla="*/ 45 w 84"/>
              <a:gd name="T13" fmla="*/ 48 h 96"/>
              <a:gd name="T14" fmla="*/ 1 w 84"/>
              <a:gd name="T15" fmla="*/ 93 h 96"/>
              <a:gd name="T16" fmla="*/ 0 w 84"/>
              <a:gd name="T17" fmla="*/ 95 h 96"/>
              <a:gd name="T18" fmla="*/ 2 w 84"/>
              <a:gd name="T19" fmla="*/ 96 h 96"/>
              <a:gd name="T20" fmla="*/ 37 w 84"/>
              <a:gd name="T21" fmla="*/ 96 h 96"/>
              <a:gd name="T22" fmla="*/ 38 w 84"/>
              <a:gd name="T23" fmla="*/ 95 h 96"/>
              <a:gd name="T24" fmla="*/ 83 w 84"/>
              <a:gd name="T25" fmla="*/ 49 h 96"/>
              <a:gd name="T26" fmla="*/ 83 w 84"/>
              <a:gd name="T27" fmla="*/ 4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96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4B9D82-6E07-0A4D-A97B-09D3ED193CC1}"/>
              </a:ext>
            </a:extLst>
          </p:cNvPr>
          <p:cNvSpPr/>
          <p:nvPr/>
        </p:nvSpPr>
        <p:spPr>
          <a:xfrm>
            <a:off x="7362408" y="5846742"/>
            <a:ext cx="4181994" cy="73866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imbalance resolved using SMOTE oversampling, improving fraud detection recall.</a:t>
            </a:r>
          </a:p>
          <a:p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3822B6-9A12-BF41-A1FB-52B244CEA61C}"/>
              </a:ext>
            </a:extLst>
          </p:cNvPr>
          <p:cNvSpPr/>
          <p:nvPr/>
        </p:nvSpPr>
        <p:spPr>
          <a:xfrm>
            <a:off x="7452015" y="3064539"/>
            <a:ext cx="4106156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Specific high-risk merchants repeatedly associated with fraud.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2536D86-30B0-BB4E-8222-4EC5DF5321D7}"/>
              </a:ext>
            </a:extLst>
          </p:cNvPr>
          <p:cNvGrpSpPr/>
          <p:nvPr/>
        </p:nvGrpSpPr>
        <p:grpSpPr>
          <a:xfrm>
            <a:off x="6766258" y="3095317"/>
            <a:ext cx="295728" cy="295728"/>
            <a:chOff x="533400" y="3133272"/>
            <a:chExt cx="361950" cy="36195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6D04163-8738-6C4E-8120-7A3224D6AA17}"/>
                </a:ext>
              </a:extLst>
            </p:cNvPr>
            <p:cNvSpPr/>
            <p:nvPr/>
          </p:nvSpPr>
          <p:spPr>
            <a:xfrm>
              <a:off x="533400" y="3133272"/>
              <a:ext cx="361950" cy="3619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F4A55D41-4D79-1044-AF0E-288814FF3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79" y="3232561"/>
              <a:ext cx="142593" cy="163373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2927CCD-24DE-E14B-8BC5-3ED41727FBF2}"/>
              </a:ext>
            </a:extLst>
          </p:cNvPr>
          <p:cNvSpPr/>
          <p:nvPr/>
        </p:nvSpPr>
        <p:spPr>
          <a:xfrm>
            <a:off x="7452015" y="3735576"/>
            <a:ext cx="4106156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Transaction amounts (fraud cases tend to cluster in higher ranges).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413FFF-D5D6-0646-89A6-9499440725E8}"/>
              </a:ext>
            </a:extLst>
          </p:cNvPr>
          <p:cNvGrpSpPr/>
          <p:nvPr/>
        </p:nvGrpSpPr>
        <p:grpSpPr>
          <a:xfrm>
            <a:off x="6766258" y="3766354"/>
            <a:ext cx="295728" cy="295728"/>
            <a:chOff x="533400" y="3133272"/>
            <a:chExt cx="361950" cy="36195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84E1813-6401-8D43-9056-3B0CA4CCD16F}"/>
                </a:ext>
              </a:extLst>
            </p:cNvPr>
            <p:cNvSpPr/>
            <p:nvPr/>
          </p:nvSpPr>
          <p:spPr>
            <a:xfrm>
              <a:off x="533400" y="3133272"/>
              <a:ext cx="361950" cy="3619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3C7DE306-F4F7-D041-A620-9607F245B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79" y="3232561"/>
              <a:ext cx="142593" cy="163373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4187CFFA-089A-2345-82B0-07A4DAD832CD}"/>
              </a:ext>
            </a:extLst>
          </p:cNvPr>
          <p:cNvSpPr/>
          <p:nvPr/>
        </p:nvSpPr>
        <p:spPr>
          <a:xfrm>
            <a:off x="7452015" y="4406613"/>
            <a:ext cx="4106156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Merchant Categories (e.g., transportation, sports/toys, food).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B5778AB-0060-3F4C-8689-83725520DC91}"/>
              </a:ext>
            </a:extLst>
          </p:cNvPr>
          <p:cNvGrpSpPr/>
          <p:nvPr/>
        </p:nvGrpSpPr>
        <p:grpSpPr>
          <a:xfrm>
            <a:off x="6766258" y="4437391"/>
            <a:ext cx="295728" cy="295728"/>
            <a:chOff x="533400" y="3133272"/>
            <a:chExt cx="361950" cy="36195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0B4C7FD-D25C-BD4B-9093-D2A73C7364BC}"/>
                </a:ext>
              </a:extLst>
            </p:cNvPr>
            <p:cNvSpPr/>
            <p:nvPr/>
          </p:nvSpPr>
          <p:spPr>
            <a:xfrm>
              <a:off x="533400" y="3133272"/>
              <a:ext cx="361950" cy="3619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Freeform 26">
              <a:extLst>
                <a:ext uri="{FF2B5EF4-FFF2-40B4-BE49-F238E27FC236}">
                  <a16:creationId xmlns:a16="http://schemas.microsoft.com/office/drawing/2014/main" id="{567A0F2C-1FFB-6040-BEAD-7C3A5441C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79" y="3232561"/>
              <a:ext cx="142593" cy="163373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79629CB8-08BE-5C40-9F2A-3EAFD3E057F6}"/>
              </a:ext>
            </a:extLst>
          </p:cNvPr>
          <p:cNvSpPr/>
          <p:nvPr/>
        </p:nvSpPr>
        <p:spPr>
          <a:xfrm>
            <a:off x="7452015" y="5077651"/>
            <a:ext cx="4106156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Feature engineering (day, hour, time-of-day bins) provided insights into fraud timing trends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458883C-27F2-BC43-ACF4-73026F357E7B}"/>
              </a:ext>
            </a:extLst>
          </p:cNvPr>
          <p:cNvGrpSpPr/>
          <p:nvPr/>
        </p:nvGrpSpPr>
        <p:grpSpPr>
          <a:xfrm>
            <a:off x="6766258" y="5108428"/>
            <a:ext cx="295728" cy="295728"/>
            <a:chOff x="533400" y="3133272"/>
            <a:chExt cx="361950" cy="36195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7AFDF68-93CA-1F4D-95EE-92123449AB25}"/>
                </a:ext>
              </a:extLst>
            </p:cNvPr>
            <p:cNvSpPr/>
            <p:nvPr/>
          </p:nvSpPr>
          <p:spPr>
            <a:xfrm>
              <a:off x="533400" y="3133272"/>
              <a:ext cx="361950" cy="3619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9C78A06B-44D6-9C42-AAE8-CEB857B9B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79" y="3232561"/>
              <a:ext cx="142593" cy="163373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8AC51B6-A2C1-5F48-8527-E12D2D3F679B}"/>
              </a:ext>
            </a:extLst>
          </p:cNvPr>
          <p:cNvGrpSpPr/>
          <p:nvPr/>
        </p:nvGrpSpPr>
        <p:grpSpPr>
          <a:xfrm>
            <a:off x="6719419" y="2258350"/>
            <a:ext cx="389406" cy="391202"/>
            <a:chOff x="9169401" y="2895601"/>
            <a:chExt cx="344488" cy="346076"/>
          </a:xfrm>
        </p:grpSpPr>
        <p:sp>
          <p:nvSpPr>
            <p:cNvPr id="56" name="Freeform 75">
              <a:extLst>
                <a:ext uri="{FF2B5EF4-FFF2-40B4-BE49-F238E27FC236}">
                  <a16:creationId xmlns:a16="http://schemas.microsoft.com/office/drawing/2014/main" id="{C4018AB6-4BA6-D74F-AD7F-309C36B6F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9401" y="3135314"/>
              <a:ext cx="344488" cy="106363"/>
            </a:xfrm>
            <a:custGeom>
              <a:avLst/>
              <a:gdLst>
                <a:gd name="T0" fmla="*/ 92 w 92"/>
                <a:gd name="T1" fmla="*/ 28 h 28"/>
                <a:gd name="T2" fmla="*/ 0 w 92"/>
                <a:gd name="T3" fmla="*/ 28 h 28"/>
                <a:gd name="T4" fmla="*/ 0 w 92"/>
                <a:gd name="T5" fmla="*/ 0 h 28"/>
                <a:gd name="T6" fmla="*/ 30 w 92"/>
                <a:gd name="T7" fmla="*/ 0 h 28"/>
                <a:gd name="T8" fmla="*/ 30 w 92"/>
                <a:gd name="T9" fmla="*/ 4 h 28"/>
                <a:gd name="T10" fmla="*/ 38 w 92"/>
                <a:gd name="T11" fmla="*/ 12 h 28"/>
                <a:gd name="T12" fmla="*/ 56 w 92"/>
                <a:gd name="T13" fmla="*/ 12 h 28"/>
                <a:gd name="T14" fmla="*/ 64 w 92"/>
                <a:gd name="T15" fmla="*/ 4 h 28"/>
                <a:gd name="T16" fmla="*/ 64 w 92"/>
                <a:gd name="T17" fmla="*/ 0 h 28"/>
                <a:gd name="T18" fmla="*/ 92 w 92"/>
                <a:gd name="T19" fmla="*/ 0 h 28"/>
                <a:gd name="T20" fmla="*/ 92 w 92"/>
                <a:gd name="T2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28">
                  <a:moveTo>
                    <a:pt x="9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8"/>
                    <a:pt x="34" y="12"/>
                    <a:pt x="38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60" y="12"/>
                    <a:pt x="64" y="8"/>
                    <a:pt x="64" y="4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2" y="0"/>
                    <a:pt x="92" y="0"/>
                    <a:pt x="92" y="0"/>
                  </a:cubicBezTo>
                  <a:lnTo>
                    <a:pt x="92" y="28"/>
                  </a:ln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76">
              <a:extLst>
                <a:ext uri="{FF2B5EF4-FFF2-40B4-BE49-F238E27FC236}">
                  <a16:creationId xmlns:a16="http://schemas.microsoft.com/office/drawing/2014/main" id="{A899A684-E454-E147-97BC-15B9E88E1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9401" y="3044826"/>
              <a:ext cx="104775" cy="90488"/>
            </a:xfrm>
            <a:custGeom>
              <a:avLst/>
              <a:gdLst>
                <a:gd name="T0" fmla="*/ 0 w 66"/>
                <a:gd name="T1" fmla="*/ 57 h 57"/>
                <a:gd name="T2" fmla="*/ 33 w 66"/>
                <a:gd name="T3" fmla="*/ 0 h 57"/>
                <a:gd name="T4" fmla="*/ 66 w 66"/>
                <a:gd name="T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" h="57">
                  <a:moveTo>
                    <a:pt x="0" y="57"/>
                  </a:moveTo>
                  <a:lnTo>
                    <a:pt x="33" y="0"/>
                  </a:lnTo>
                  <a:lnTo>
                    <a:pt x="66" y="0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77">
              <a:extLst>
                <a:ext uri="{FF2B5EF4-FFF2-40B4-BE49-F238E27FC236}">
                  <a16:creationId xmlns:a16="http://schemas.microsoft.com/office/drawing/2014/main" id="{C9FF8FD9-B907-DD42-9EEF-3D4F91B3E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4988" y="3044826"/>
              <a:ext cx="88900" cy="90488"/>
            </a:xfrm>
            <a:custGeom>
              <a:avLst/>
              <a:gdLst>
                <a:gd name="T0" fmla="*/ 0 w 56"/>
                <a:gd name="T1" fmla="*/ 0 h 57"/>
                <a:gd name="T2" fmla="*/ 23 w 56"/>
                <a:gd name="T3" fmla="*/ 0 h 57"/>
                <a:gd name="T4" fmla="*/ 56 w 56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57">
                  <a:moveTo>
                    <a:pt x="0" y="0"/>
                  </a:moveTo>
                  <a:lnTo>
                    <a:pt x="23" y="0"/>
                  </a:lnTo>
                  <a:lnTo>
                    <a:pt x="56" y="57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Line 78">
              <a:extLst>
                <a:ext uri="{FF2B5EF4-FFF2-40B4-BE49-F238E27FC236}">
                  <a16:creationId xmlns:a16="http://schemas.microsoft.com/office/drawing/2014/main" id="{2F59C328-7F3D-444B-8719-4D7C4B10C0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48788" y="2895601"/>
              <a:ext cx="0" cy="165100"/>
            </a:xfrm>
            <a:prstGeom prst="line">
              <a:avLst/>
            </a:pr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79">
              <a:extLst>
                <a:ext uri="{FF2B5EF4-FFF2-40B4-BE49-F238E27FC236}">
                  <a16:creationId xmlns:a16="http://schemas.microsoft.com/office/drawing/2014/main" id="{79B13241-7E48-B842-80F6-D2922C68A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8463" y="2895601"/>
              <a:ext cx="120650" cy="60325"/>
            </a:xfrm>
            <a:custGeom>
              <a:avLst/>
              <a:gdLst>
                <a:gd name="T0" fmla="*/ 0 w 76"/>
                <a:gd name="T1" fmla="*/ 38 h 38"/>
                <a:gd name="T2" fmla="*/ 38 w 76"/>
                <a:gd name="T3" fmla="*/ 0 h 38"/>
                <a:gd name="T4" fmla="*/ 76 w 76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38">
                  <a:moveTo>
                    <a:pt x="0" y="38"/>
                  </a:moveTo>
                  <a:lnTo>
                    <a:pt x="38" y="0"/>
                  </a:lnTo>
                  <a:lnTo>
                    <a:pt x="76" y="38"/>
                  </a:ln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B197AAC-C4D2-CC47-861D-DC030FAE76E5}"/>
              </a:ext>
            </a:extLst>
          </p:cNvPr>
          <p:cNvGrpSpPr/>
          <p:nvPr/>
        </p:nvGrpSpPr>
        <p:grpSpPr>
          <a:xfrm>
            <a:off x="764428" y="2295995"/>
            <a:ext cx="346076" cy="315912"/>
            <a:chOff x="2678113" y="1465264"/>
            <a:chExt cx="346076" cy="315912"/>
          </a:xfrm>
        </p:grpSpPr>
        <p:sp>
          <p:nvSpPr>
            <p:cNvPr id="62" name="Freeform 170">
              <a:extLst>
                <a:ext uri="{FF2B5EF4-FFF2-40B4-BE49-F238E27FC236}">
                  <a16:creationId xmlns:a16="http://schemas.microsoft.com/office/drawing/2014/main" id="{B69BDAAD-2AE0-3D41-8BBA-13603EA3A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465264"/>
              <a:ext cx="346075" cy="195263"/>
            </a:xfrm>
            <a:custGeom>
              <a:avLst/>
              <a:gdLst>
                <a:gd name="T0" fmla="*/ 218 w 218"/>
                <a:gd name="T1" fmla="*/ 0 h 123"/>
                <a:gd name="T2" fmla="*/ 0 w 218"/>
                <a:gd name="T3" fmla="*/ 90 h 123"/>
                <a:gd name="T4" fmla="*/ 85 w 218"/>
                <a:gd name="T5" fmla="*/ 123 h 123"/>
                <a:gd name="T6" fmla="*/ 218 w 218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123">
                  <a:moveTo>
                    <a:pt x="218" y="0"/>
                  </a:moveTo>
                  <a:lnTo>
                    <a:pt x="0" y="90"/>
                  </a:lnTo>
                  <a:lnTo>
                    <a:pt x="85" y="123"/>
                  </a:lnTo>
                  <a:lnTo>
                    <a:pt x="218" y="0"/>
                  </a:ln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71">
              <a:extLst>
                <a:ext uri="{FF2B5EF4-FFF2-40B4-BE49-F238E27FC236}">
                  <a16:creationId xmlns:a16="http://schemas.microsoft.com/office/drawing/2014/main" id="{106305FD-F93A-204B-B654-BC08099A0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1" y="1465264"/>
              <a:ext cx="211138" cy="279400"/>
            </a:xfrm>
            <a:custGeom>
              <a:avLst/>
              <a:gdLst>
                <a:gd name="T0" fmla="*/ 133 w 133"/>
                <a:gd name="T1" fmla="*/ 0 h 176"/>
                <a:gd name="T2" fmla="*/ 95 w 133"/>
                <a:gd name="T3" fmla="*/ 176 h 176"/>
                <a:gd name="T4" fmla="*/ 0 w 133"/>
                <a:gd name="T5" fmla="*/ 123 h 176"/>
                <a:gd name="T6" fmla="*/ 133 w 133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76">
                  <a:moveTo>
                    <a:pt x="133" y="0"/>
                  </a:moveTo>
                  <a:lnTo>
                    <a:pt x="95" y="176"/>
                  </a:lnTo>
                  <a:lnTo>
                    <a:pt x="0" y="123"/>
                  </a:lnTo>
                  <a:lnTo>
                    <a:pt x="133" y="0"/>
                  </a:ln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172">
              <a:extLst>
                <a:ext uri="{FF2B5EF4-FFF2-40B4-BE49-F238E27FC236}">
                  <a16:creationId xmlns:a16="http://schemas.microsoft.com/office/drawing/2014/main" id="{B1BB78A1-9468-C24A-8405-1D6ABC57D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1" y="1660526"/>
              <a:ext cx="52388" cy="120650"/>
            </a:xfrm>
            <a:custGeom>
              <a:avLst/>
              <a:gdLst>
                <a:gd name="T0" fmla="*/ 0 w 33"/>
                <a:gd name="T1" fmla="*/ 0 h 76"/>
                <a:gd name="T2" fmla="*/ 0 w 33"/>
                <a:gd name="T3" fmla="*/ 76 h 76"/>
                <a:gd name="T4" fmla="*/ 33 w 33"/>
                <a:gd name="T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76">
                  <a:moveTo>
                    <a:pt x="0" y="0"/>
                  </a:moveTo>
                  <a:lnTo>
                    <a:pt x="0" y="76"/>
                  </a:lnTo>
                  <a:lnTo>
                    <a:pt x="33" y="19"/>
                  </a:ln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73FD71C-C9BC-70B8-77FF-2683DE59761C}"/>
              </a:ext>
            </a:extLst>
          </p:cNvPr>
          <p:cNvGrpSpPr/>
          <p:nvPr/>
        </p:nvGrpSpPr>
        <p:grpSpPr>
          <a:xfrm>
            <a:off x="6762850" y="5969852"/>
            <a:ext cx="295728" cy="295728"/>
            <a:chOff x="533400" y="3133272"/>
            <a:chExt cx="361950" cy="36195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E695E28-4499-B9A2-F5EB-FAA39C8D7E07}"/>
                </a:ext>
              </a:extLst>
            </p:cNvPr>
            <p:cNvSpPr/>
            <p:nvPr/>
          </p:nvSpPr>
          <p:spPr>
            <a:xfrm>
              <a:off x="533400" y="3133272"/>
              <a:ext cx="361950" cy="3619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26">
              <a:extLst>
                <a:ext uri="{FF2B5EF4-FFF2-40B4-BE49-F238E27FC236}">
                  <a16:creationId xmlns:a16="http://schemas.microsoft.com/office/drawing/2014/main" id="{51A7BA63-C3A1-5C3A-9FC3-6B86FFADA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79" y="3232561"/>
              <a:ext cx="142593" cy="163373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526611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B1D7BA-66F4-2CA9-E4C7-AAE782E8B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Recommendations for Business Teams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C198BE-91D9-DE29-3A7E-51EF43A799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4249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B54D03-A777-C9FC-64EA-5FD21128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03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CA5ED30-3AB9-3047-848B-02CD451C5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74B775B3-4EED-B140-BD37-ED3586DDC4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533400 w 12192000"/>
              <a:gd name="connsiteY1" fmla="*/ 0 h 6858000"/>
              <a:gd name="connsiteX2" fmla="*/ 533400 w 12192000"/>
              <a:gd name="connsiteY2" fmla="*/ 5118072 h 6858000"/>
              <a:gd name="connsiteX3" fmla="*/ 1003328 w 12192000"/>
              <a:gd name="connsiteY3" fmla="*/ 5588000 h 6858000"/>
              <a:gd name="connsiteX4" fmla="*/ 5626072 w 12192000"/>
              <a:gd name="connsiteY4" fmla="*/ 5588000 h 6858000"/>
              <a:gd name="connsiteX5" fmla="*/ 6096000 w 12192000"/>
              <a:gd name="connsiteY5" fmla="*/ 5118072 h 6858000"/>
              <a:gd name="connsiteX6" fmla="*/ 609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533400" y="0"/>
                </a:lnTo>
                <a:lnTo>
                  <a:pt x="533400" y="5118072"/>
                </a:lnTo>
                <a:cubicBezTo>
                  <a:pt x="533400" y="5377606"/>
                  <a:pt x="743794" y="5588000"/>
                  <a:pt x="1003328" y="5588000"/>
                </a:cubicBezTo>
                <a:lnTo>
                  <a:pt x="5626072" y="5588000"/>
                </a:lnTo>
                <a:cubicBezTo>
                  <a:pt x="5885606" y="5588000"/>
                  <a:pt x="6096000" y="5377606"/>
                  <a:pt x="6096000" y="5118072"/>
                </a:cubicBezTo>
                <a:lnTo>
                  <a:pt x="6096000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7B95B97-4D6E-DC4F-A072-89BAE3F6FAEF}"/>
              </a:ext>
            </a:extLst>
          </p:cNvPr>
          <p:cNvSpPr/>
          <p:nvPr/>
        </p:nvSpPr>
        <p:spPr>
          <a:xfrm>
            <a:off x="533400" y="2"/>
            <a:ext cx="5562600" cy="5587999"/>
          </a:xfrm>
          <a:custGeom>
            <a:avLst/>
            <a:gdLst>
              <a:gd name="connsiteX0" fmla="*/ 0 w 5562600"/>
              <a:gd name="connsiteY0" fmla="*/ 0 h 5587999"/>
              <a:gd name="connsiteX1" fmla="*/ 5562600 w 5562600"/>
              <a:gd name="connsiteY1" fmla="*/ 0 h 5587999"/>
              <a:gd name="connsiteX2" fmla="*/ 5562600 w 5562600"/>
              <a:gd name="connsiteY2" fmla="*/ 5118071 h 5587999"/>
              <a:gd name="connsiteX3" fmla="*/ 5092672 w 5562600"/>
              <a:gd name="connsiteY3" fmla="*/ 5587999 h 5587999"/>
              <a:gd name="connsiteX4" fmla="*/ 469928 w 5562600"/>
              <a:gd name="connsiteY4" fmla="*/ 5587999 h 5587999"/>
              <a:gd name="connsiteX5" fmla="*/ 0 w 5562600"/>
              <a:gd name="connsiteY5" fmla="*/ 5118071 h 558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2600" h="5587999">
                <a:moveTo>
                  <a:pt x="0" y="0"/>
                </a:moveTo>
                <a:lnTo>
                  <a:pt x="5562600" y="0"/>
                </a:lnTo>
                <a:lnTo>
                  <a:pt x="5562600" y="5118071"/>
                </a:lnTo>
                <a:cubicBezTo>
                  <a:pt x="5562600" y="5377605"/>
                  <a:pt x="5352206" y="5587999"/>
                  <a:pt x="5092672" y="5587999"/>
                </a:cubicBezTo>
                <a:lnTo>
                  <a:pt x="469928" y="5587999"/>
                </a:lnTo>
                <a:cubicBezTo>
                  <a:pt x="210394" y="5587999"/>
                  <a:pt x="0" y="5377605"/>
                  <a:pt x="0" y="5118071"/>
                </a:cubicBezTo>
                <a:close/>
              </a:path>
            </a:pathLst>
          </a:custGeom>
          <a:gradFill flip="none" rotWithShape="1">
            <a:gsLst>
              <a:gs pos="0">
                <a:srgbClr val="A2E72E">
                  <a:alpha val="84000"/>
                </a:srgbClr>
              </a:gs>
              <a:gs pos="100000">
                <a:srgbClr val="86BC2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BC269-86E9-1D40-9949-AA258634A5A5}"/>
              </a:ext>
            </a:extLst>
          </p:cNvPr>
          <p:cNvSpPr txBox="1"/>
          <p:nvPr/>
        </p:nvSpPr>
        <p:spPr>
          <a:xfrm>
            <a:off x="1832636" y="1524000"/>
            <a:ext cx="2964129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5A1987-BFF6-C140-86D0-0B8AC2E80103}"/>
              </a:ext>
            </a:extLst>
          </p:cNvPr>
          <p:cNvCxnSpPr>
            <a:cxnSpLocks/>
          </p:cNvCxnSpPr>
          <p:nvPr/>
        </p:nvCxnSpPr>
        <p:spPr>
          <a:xfrm flipH="1">
            <a:off x="1895708" y="3953073"/>
            <a:ext cx="77253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5002145-386E-BE40-BC7A-18151B9C5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708" y="4521475"/>
            <a:ext cx="1427769" cy="2706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7013A5-4065-7D24-60E0-A271FAC3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1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BAC8C-08F9-C764-2FE3-3D1B57185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E480389-487F-1C0B-B7E9-2DD64FF66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86D7EC50-679F-36BC-0C12-B91D80D426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295400 h 6858000"/>
              <a:gd name="connsiteX3" fmla="*/ 5875903 w 12192000"/>
              <a:gd name="connsiteY3" fmla="*/ 1295400 h 6858000"/>
              <a:gd name="connsiteX4" fmla="*/ 5486401 w 12192000"/>
              <a:gd name="connsiteY4" fmla="*/ 1625596 h 6858000"/>
              <a:gd name="connsiteX5" fmla="*/ 5486401 w 12192000"/>
              <a:gd name="connsiteY5" fmla="*/ 5232404 h 6858000"/>
              <a:gd name="connsiteX6" fmla="*/ 5875903 w 12192000"/>
              <a:gd name="connsiteY6" fmla="*/ 5562600 h 6858000"/>
              <a:gd name="connsiteX7" fmla="*/ 12192000 w 12192000"/>
              <a:gd name="connsiteY7" fmla="*/ 556260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295400"/>
                </a:lnTo>
                <a:lnTo>
                  <a:pt x="5875903" y="1295400"/>
                </a:lnTo>
                <a:cubicBezTo>
                  <a:pt x="5660787" y="1295400"/>
                  <a:pt x="5486401" y="1443234"/>
                  <a:pt x="5486401" y="1625596"/>
                </a:cubicBezTo>
                <a:lnTo>
                  <a:pt x="5486401" y="5232404"/>
                </a:lnTo>
                <a:cubicBezTo>
                  <a:pt x="5486401" y="5414766"/>
                  <a:pt x="5660787" y="5562600"/>
                  <a:pt x="5875903" y="5562600"/>
                </a:cubicBezTo>
                <a:lnTo>
                  <a:pt x="12192000" y="556260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B6F0C44-767C-2035-D39C-516C1BDE95B1}"/>
              </a:ext>
            </a:extLst>
          </p:cNvPr>
          <p:cNvSpPr/>
          <p:nvPr/>
        </p:nvSpPr>
        <p:spPr>
          <a:xfrm>
            <a:off x="5486400" y="1295400"/>
            <a:ext cx="6705599" cy="4267200"/>
          </a:xfrm>
          <a:custGeom>
            <a:avLst/>
            <a:gdLst>
              <a:gd name="connsiteX0" fmla="*/ 330196 w 5684604"/>
              <a:gd name="connsiteY0" fmla="*/ 0 h 4267200"/>
              <a:gd name="connsiteX1" fmla="*/ 5684604 w 5684604"/>
              <a:gd name="connsiteY1" fmla="*/ 0 h 4267200"/>
              <a:gd name="connsiteX2" fmla="*/ 5684604 w 5684604"/>
              <a:gd name="connsiteY2" fmla="*/ 4267200 h 4267200"/>
              <a:gd name="connsiteX3" fmla="*/ 330196 w 5684604"/>
              <a:gd name="connsiteY3" fmla="*/ 4267200 h 4267200"/>
              <a:gd name="connsiteX4" fmla="*/ 0 w 5684604"/>
              <a:gd name="connsiteY4" fmla="*/ 3937004 h 4267200"/>
              <a:gd name="connsiteX5" fmla="*/ 0 w 5684604"/>
              <a:gd name="connsiteY5" fmla="*/ 330196 h 4267200"/>
              <a:gd name="connsiteX6" fmla="*/ 330196 w 5684604"/>
              <a:gd name="connsiteY6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4604" h="4267200">
                <a:moveTo>
                  <a:pt x="330196" y="0"/>
                </a:moveTo>
                <a:lnTo>
                  <a:pt x="5684604" y="0"/>
                </a:lnTo>
                <a:lnTo>
                  <a:pt x="5684604" y="4267200"/>
                </a:lnTo>
                <a:lnTo>
                  <a:pt x="330196" y="4267200"/>
                </a:lnTo>
                <a:cubicBezTo>
                  <a:pt x="147834" y="4267200"/>
                  <a:pt x="0" y="4119366"/>
                  <a:pt x="0" y="3937004"/>
                </a:cubicBezTo>
                <a:lnTo>
                  <a:pt x="0" y="330196"/>
                </a:lnTo>
                <a:cubicBezTo>
                  <a:pt x="0" y="147834"/>
                  <a:pt x="147834" y="0"/>
                  <a:pt x="330196" y="0"/>
                </a:cubicBezTo>
                <a:close/>
              </a:path>
            </a:pathLst>
          </a:custGeom>
          <a:gradFill flip="none" rotWithShape="1">
            <a:gsLst>
              <a:gs pos="0">
                <a:srgbClr val="A2E72E">
                  <a:alpha val="84000"/>
                </a:srgbClr>
              </a:gs>
              <a:gs pos="100000">
                <a:srgbClr val="86BC2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2B2DA-D609-1892-1254-B328D95F0D17}"/>
              </a:ext>
            </a:extLst>
          </p:cNvPr>
          <p:cNvSpPr txBox="1"/>
          <p:nvPr/>
        </p:nvSpPr>
        <p:spPr>
          <a:xfrm>
            <a:off x="6813729" y="2751892"/>
            <a:ext cx="496646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FA23C2-A77A-FF17-A7C8-F208BD3D1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08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61A9D-F359-9295-94CB-B57388F58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2EE9A-ABA4-749D-17C0-3D500B161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Columns</a:t>
            </a:r>
            <a:r>
              <a:rPr lang="en-US" dirty="0"/>
              <a:t>: Step, Customer, Age, Gender, </a:t>
            </a:r>
            <a:r>
              <a:rPr lang="en-US" dirty="0" err="1"/>
              <a:t>zipcodeOri</a:t>
            </a:r>
            <a:r>
              <a:rPr lang="en-US" dirty="0"/>
              <a:t>, Merchant, </a:t>
            </a:r>
            <a:r>
              <a:rPr lang="en-US" dirty="0" err="1"/>
              <a:t>zipMerchant</a:t>
            </a:r>
            <a:r>
              <a:rPr lang="en-US" dirty="0"/>
              <a:t>, Category, Amount, Fraud.</a:t>
            </a:r>
          </a:p>
          <a:p>
            <a:r>
              <a:rPr lang="en-US" b="1" dirty="0"/>
              <a:t>Size</a:t>
            </a:r>
            <a:r>
              <a:rPr lang="en-US" dirty="0"/>
              <a:t>: 594643 rows, 10 Columns </a:t>
            </a:r>
          </a:p>
          <a:p>
            <a:r>
              <a:rPr lang="en-US" b="1" dirty="0"/>
              <a:t>Target variable: Fraud (0 = non-fraud, 1 = fraud)</a:t>
            </a:r>
          </a:p>
          <a:p>
            <a:r>
              <a:rPr lang="en-US" b="1" dirty="0"/>
              <a:t>Imbalance: Fraud &lt;1% of total transactions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D7E56-6C92-D564-25E7-F2B3B972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51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46527-61FD-E419-BA38-A0DDA74D0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F52E1E-6746-FDBB-E9AA-91A95C089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A0F99D5E-1DAD-822D-0174-3A804D15E5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295400 h 6858000"/>
              <a:gd name="connsiteX3" fmla="*/ 5875903 w 12192000"/>
              <a:gd name="connsiteY3" fmla="*/ 1295400 h 6858000"/>
              <a:gd name="connsiteX4" fmla="*/ 5486401 w 12192000"/>
              <a:gd name="connsiteY4" fmla="*/ 1625596 h 6858000"/>
              <a:gd name="connsiteX5" fmla="*/ 5486401 w 12192000"/>
              <a:gd name="connsiteY5" fmla="*/ 5232404 h 6858000"/>
              <a:gd name="connsiteX6" fmla="*/ 5875903 w 12192000"/>
              <a:gd name="connsiteY6" fmla="*/ 5562600 h 6858000"/>
              <a:gd name="connsiteX7" fmla="*/ 12192000 w 12192000"/>
              <a:gd name="connsiteY7" fmla="*/ 556260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295400"/>
                </a:lnTo>
                <a:lnTo>
                  <a:pt x="5875903" y="1295400"/>
                </a:lnTo>
                <a:cubicBezTo>
                  <a:pt x="5660787" y="1295400"/>
                  <a:pt x="5486401" y="1443234"/>
                  <a:pt x="5486401" y="1625596"/>
                </a:cubicBezTo>
                <a:lnTo>
                  <a:pt x="5486401" y="5232404"/>
                </a:lnTo>
                <a:cubicBezTo>
                  <a:pt x="5486401" y="5414766"/>
                  <a:pt x="5660787" y="5562600"/>
                  <a:pt x="5875903" y="5562600"/>
                </a:cubicBezTo>
                <a:lnTo>
                  <a:pt x="12192000" y="556260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FF9151D-1A8C-071A-9D9B-BFE1A7E265DB}"/>
              </a:ext>
            </a:extLst>
          </p:cNvPr>
          <p:cNvSpPr/>
          <p:nvPr/>
        </p:nvSpPr>
        <p:spPr>
          <a:xfrm>
            <a:off x="5486400" y="1295400"/>
            <a:ext cx="6705599" cy="4267200"/>
          </a:xfrm>
          <a:custGeom>
            <a:avLst/>
            <a:gdLst>
              <a:gd name="connsiteX0" fmla="*/ 330196 w 5684604"/>
              <a:gd name="connsiteY0" fmla="*/ 0 h 4267200"/>
              <a:gd name="connsiteX1" fmla="*/ 5684604 w 5684604"/>
              <a:gd name="connsiteY1" fmla="*/ 0 h 4267200"/>
              <a:gd name="connsiteX2" fmla="*/ 5684604 w 5684604"/>
              <a:gd name="connsiteY2" fmla="*/ 4267200 h 4267200"/>
              <a:gd name="connsiteX3" fmla="*/ 330196 w 5684604"/>
              <a:gd name="connsiteY3" fmla="*/ 4267200 h 4267200"/>
              <a:gd name="connsiteX4" fmla="*/ 0 w 5684604"/>
              <a:gd name="connsiteY4" fmla="*/ 3937004 h 4267200"/>
              <a:gd name="connsiteX5" fmla="*/ 0 w 5684604"/>
              <a:gd name="connsiteY5" fmla="*/ 330196 h 4267200"/>
              <a:gd name="connsiteX6" fmla="*/ 330196 w 5684604"/>
              <a:gd name="connsiteY6" fmla="*/ 0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4604" h="4267200">
                <a:moveTo>
                  <a:pt x="330196" y="0"/>
                </a:moveTo>
                <a:lnTo>
                  <a:pt x="5684604" y="0"/>
                </a:lnTo>
                <a:lnTo>
                  <a:pt x="5684604" y="4267200"/>
                </a:lnTo>
                <a:lnTo>
                  <a:pt x="330196" y="4267200"/>
                </a:lnTo>
                <a:cubicBezTo>
                  <a:pt x="147834" y="4267200"/>
                  <a:pt x="0" y="4119366"/>
                  <a:pt x="0" y="3937004"/>
                </a:cubicBezTo>
                <a:lnTo>
                  <a:pt x="0" y="330196"/>
                </a:lnTo>
                <a:cubicBezTo>
                  <a:pt x="0" y="147834"/>
                  <a:pt x="147834" y="0"/>
                  <a:pt x="330196" y="0"/>
                </a:cubicBezTo>
                <a:close/>
              </a:path>
            </a:pathLst>
          </a:custGeom>
          <a:gradFill flip="none" rotWithShape="1">
            <a:gsLst>
              <a:gs pos="0">
                <a:srgbClr val="A2E72E">
                  <a:alpha val="84000"/>
                </a:srgbClr>
              </a:gs>
              <a:gs pos="100000">
                <a:srgbClr val="86BC2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7B65A7-7B48-4D26-CA49-99468B4F015A}"/>
              </a:ext>
            </a:extLst>
          </p:cNvPr>
          <p:cNvSpPr txBox="1"/>
          <p:nvPr/>
        </p:nvSpPr>
        <p:spPr>
          <a:xfrm>
            <a:off x="6813729" y="2751892"/>
            <a:ext cx="4966467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Exploratory Data Analysis (EDA)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1B3711-96D0-13B9-367C-C087DAE4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96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7EC39-4957-96DF-F940-9CD2617B2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Fraud (Target)</a:t>
            </a:r>
          </a:p>
        </p:txBody>
      </p:sp>
      <p:sp>
        <p:nvSpPr>
          <p:cNvPr id="4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7F12A-BED8-52BB-AE08-BD4501DB2CC7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Non-Fraud (0) → 587,443 (98.79%)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Fraud (1) → 7,200 (1.21%)</a:t>
            </a:r>
          </a:p>
        </p:txBody>
      </p:sp>
      <p:graphicFrame>
        <p:nvGraphicFramePr>
          <p:cNvPr id="11" name="Content Placeholder 5">
            <a:extLst>
              <a:ext uri="{FF2B5EF4-FFF2-40B4-BE49-F238E27FC236}">
                <a16:creationId xmlns:a16="http://schemas.microsoft.com/office/drawing/2014/main" id="{61BC2F73-F40F-72F0-FBFD-053CBE744E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1412538"/>
              </p:ext>
            </p:extLst>
          </p:nvPr>
        </p:nvGraphicFramePr>
        <p:xfrm>
          <a:off x="6099048" y="640080"/>
          <a:ext cx="5458968" cy="5577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959940-3159-44D1-7287-424E0622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0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73B10-47B7-203F-76E9-3F7598D1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Transaction Amounts: Fraud vs Non-Fraud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A13B98-7B40-F839-BC2C-099FFDDCFD1E}"/>
              </a:ext>
            </a:extLst>
          </p:cNvPr>
          <p:cNvSpPr txBox="1"/>
          <p:nvPr/>
        </p:nvSpPr>
        <p:spPr>
          <a:xfrm>
            <a:off x="761840" y="2551176"/>
            <a:ext cx="4544762" cy="3602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Non-Fraud (0)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Typical amounts are very small (Median ≈ 27).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50% of transactions (Q1–Q3) fall between 14 and 42.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Rare outliers exist (Max ≈ 2,145).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Fraud (1)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Fraud transactions are much larger (Median ≈ 319).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50% of transactions fall between 160 and 549.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Outliers go extremely high (Max ≈ 8,330).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Variability is much higher (IQR ≈ 389 vs 28 for non-fraud).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 sz="1200" dirty="0"/>
              <a:t>Outliers were retained intentionally as they represent critical patterns of fraudulent behavior and contribute to model effectiveness.</a:t>
            </a:r>
          </a:p>
        </p:txBody>
      </p:sp>
      <p:pic>
        <p:nvPicPr>
          <p:cNvPr id="8" name="Content Placeholder 7" descr="A graph with a green rectangle and a green rectangle&#10;&#10;AI-generated content may be incorrect.">
            <a:extLst>
              <a:ext uri="{FF2B5EF4-FFF2-40B4-BE49-F238E27FC236}">
                <a16:creationId xmlns:a16="http://schemas.microsoft.com/office/drawing/2014/main" id="{5684855C-D8EB-5B65-6247-26AC4BE92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748" y="1569511"/>
            <a:ext cx="5334160" cy="37205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D5B48D-965B-8B6A-D065-029AD31BB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BB200-D24E-46B1-90B3-2DE1DEEEBB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54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2878</Words>
  <Application>Microsoft Office PowerPoint</Application>
  <PresentationFormat>Widescreen</PresentationFormat>
  <Paragraphs>424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Aptos</vt:lpstr>
      <vt:lpstr>Aptos Display</vt:lpstr>
      <vt:lpstr>Arial</vt:lpstr>
      <vt:lpstr>Calibri</vt:lpstr>
      <vt:lpstr>Century Gothic</vt:lpstr>
      <vt:lpstr>Georgia</vt:lpstr>
      <vt:lpstr>Segoe UI</vt:lpstr>
      <vt:lpstr>Segoe UI Light</vt:lpstr>
      <vt:lpstr>Office Theme</vt:lpstr>
      <vt:lpstr>PowerPoint Presentation</vt:lpstr>
      <vt:lpstr>Agenda</vt:lpstr>
      <vt:lpstr>Executive Summary</vt:lpstr>
      <vt:lpstr>Introduction &amp; Objectives </vt:lpstr>
      <vt:lpstr>PowerPoint Presentation</vt:lpstr>
      <vt:lpstr>Dataset Overview </vt:lpstr>
      <vt:lpstr>PowerPoint Presentation</vt:lpstr>
      <vt:lpstr>Fraud (Target)</vt:lpstr>
      <vt:lpstr>Transaction Amounts: Fraud vs Non-Fraud</vt:lpstr>
      <vt:lpstr>Age Distribution: Fraud vs Non-Fraud</vt:lpstr>
      <vt:lpstr>Gender Distribution: Fraud vs Non-Fraud</vt:lpstr>
      <vt:lpstr>Merchant &amp; Category Features </vt:lpstr>
      <vt:lpstr>Category Distribution: Fraud vs Non-Fraud</vt:lpstr>
      <vt:lpstr>Fraud by Merchant (within Category)</vt:lpstr>
      <vt:lpstr>Fraud by Category (Transaction Amount)</vt:lpstr>
      <vt:lpstr>Time Feature Engineering (from Step)</vt:lpstr>
      <vt:lpstr>Fraud Count per Day (Feature from Step)</vt:lpstr>
      <vt:lpstr>Fraud Count per Hour (Feature from Step)</vt:lpstr>
      <vt:lpstr>Fraud Distribution by Time of Day</vt:lpstr>
      <vt:lpstr>PowerPoint Presentation</vt:lpstr>
      <vt:lpstr>PowerPoint Presentation</vt:lpstr>
      <vt:lpstr>Exploration of Features</vt:lpstr>
      <vt:lpstr>Feature Elimination</vt:lpstr>
      <vt:lpstr>End-to-End Approach</vt:lpstr>
      <vt:lpstr>PowerPoint Presentation</vt:lpstr>
      <vt:lpstr>Data Preprocessing</vt:lpstr>
      <vt:lpstr>Data Splitting </vt:lpstr>
      <vt:lpstr>Sampling with SMOTE</vt:lpstr>
      <vt:lpstr>PowerPoint Presentation</vt:lpstr>
      <vt:lpstr>Model Building</vt:lpstr>
      <vt:lpstr>Model Building</vt:lpstr>
      <vt:lpstr>Model Evaluation</vt:lpstr>
      <vt:lpstr>XGBoost – Confusion Matrix </vt:lpstr>
      <vt:lpstr>Random Forest – Confusion Matrix</vt:lpstr>
      <vt:lpstr>Best Performance  Logistic Regression – Confusion Matrix</vt:lpstr>
      <vt:lpstr>Feature Importance Xgboost – Top 15</vt:lpstr>
      <vt:lpstr>XGBoost Top (15) – Confusion Matrix </vt:lpstr>
      <vt:lpstr>Models Comparison</vt:lpstr>
      <vt:lpstr>Business Impact </vt:lpstr>
      <vt:lpstr>Business Impact – Fraud Model Trade-offs</vt:lpstr>
      <vt:lpstr>Key outcomes &amp; Recommendations</vt:lpstr>
      <vt:lpstr>Recommendations for Business Teams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Raghad Obaidat</dc:creator>
  <cp:lastModifiedBy>Raghad Obaidat</cp:lastModifiedBy>
  <cp:revision>194</cp:revision>
  <dcterms:created xsi:type="dcterms:W3CDTF">2025-09-26T06:58:45Z</dcterms:created>
  <dcterms:modified xsi:type="dcterms:W3CDTF">2025-09-28T11:50:41Z</dcterms:modified>
</cp:coreProperties>
</file>